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7F2A7C-082C-4D9E-871E-022F62EB4B75}">
  <a:tblStyle styleId="{0B7F2A7C-082C-4D9E-871E-022F62EB4B7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815" autoAdjust="0"/>
  </p:normalViewPr>
  <p:slideViewPr>
    <p:cSldViewPr snapToGrid="0">
      <p:cViewPr varScale="1">
        <p:scale>
          <a:sx n="84" d="100"/>
          <a:sy n="84" d="100"/>
        </p:scale>
        <p:origin x="1584"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This presentation is part of a project at Tate, supported by the lumen foundation to develop a High level preservation strategy for VR artworks.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5242dec15_0_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45242dec15_0_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Playback </a:t>
            </a:r>
            <a:endParaRPr/>
          </a:p>
          <a:p>
            <a:pPr marL="0" lvl="0" indent="0" algn="l" rtl="0">
              <a:spcBef>
                <a:spcPts val="0"/>
              </a:spcBef>
              <a:spcAft>
                <a:spcPts val="0"/>
              </a:spcAft>
              <a:buNone/>
            </a:pPr>
            <a:endParaRPr/>
          </a:p>
          <a:p>
            <a:pPr marL="0" lvl="0" indent="0" algn="l" rtl="0">
              <a:spcBef>
                <a:spcPts val="0"/>
              </a:spcBef>
              <a:spcAft>
                <a:spcPts val="0"/>
              </a:spcAft>
              <a:buNone/>
            </a:pPr>
            <a:r>
              <a:rPr lang="en-GB"/>
              <a:t>When we play back 360 equirectangular video, this is “projected” onto the inside of a 3d object that we are “inside” in the virtual space. It does this using a combination of a mesh and “UV map” which determines how the image is mapped onto the object. The players that do this are commonly based on 3D engines and that is something that Tom will talk about in more detail. </a:t>
            </a:r>
            <a:endParaRPr/>
          </a:p>
          <a:p>
            <a:pPr marL="0" lvl="0" indent="0" algn="l" rtl="0">
              <a:spcBef>
                <a:spcPts val="0"/>
              </a:spcBef>
              <a:spcAft>
                <a:spcPts val="0"/>
              </a:spcAft>
              <a:buNone/>
            </a:pPr>
            <a:endParaRPr/>
          </a:p>
          <a:p>
            <a:pPr marL="0" lvl="0" indent="0" algn="l" rtl="0">
              <a:spcBef>
                <a:spcPts val="0"/>
              </a:spcBef>
              <a:spcAft>
                <a:spcPts val="0"/>
              </a:spcAft>
              <a:buNone/>
            </a:pPr>
            <a:r>
              <a:rPr lang="en-GB"/>
              <a:t>Equirectangular is a popular from of storage as it’s a very convenient form for editing in- fits nicely into a familiar rectangle. </a:t>
            </a: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Drawback Pixel density wastage- you can see that Antarctica has been stretched out along the bottom- using a disproportionately large area of the pixels.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GB"/>
              <a:t>The distorting of shapes in equirectangular also causes straight lines to be shown as curves, and this causes inefficiency in compression, since compression algorithms like to see motion vectors as straight lines and can apply temporal compression accordingly.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45242dec15_1_1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45242dec15_1_1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 response to these problems is the cubemap </a:t>
            </a:r>
            <a:endParaRPr/>
          </a:p>
          <a:p>
            <a:pPr marL="0" lvl="0" indent="0" algn="l" rtl="0">
              <a:spcBef>
                <a:spcPts val="0"/>
              </a:spcBef>
              <a:spcAft>
                <a:spcPts val="0"/>
              </a:spcAft>
              <a:buNone/>
            </a:pPr>
            <a:r>
              <a:rPr lang="en-GB"/>
              <a:t>All countries properly represented without distortion, </a:t>
            </a:r>
            <a:endParaRPr/>
          </a:p>
          <a:p>
            <a:pPr marL="0" lvl="0" indent="0" algn="l" rtl="0">
              <a:spcBef>
                <a:spcPts val="0"/>
              </a:spcBef>
              <a:spcAft>
                <a:spcPts val="0"/>
              </a:spcAft>
              <a:buNone/>
            </a:pPr>
            <a:r>
              <a:rPr lang="en-GB"/>
              <a:t>Straight lines are represented as straight lines therefore efficient for compression. </a:t>
            </a:r>
            <a:endParaRPr/>
          </a:p>
          <a:p>
            <a:pPr marL="0" lvl="0" indent="0" algn="l" rtl="0">
              <a:spcBef>
                <a:spcPts val="0"/>
              </a:spcBef>
              <a:spcAft>
                <a:spcPts val="0"/>
              </a:spcAft>
              <a:buNone/>
            </a:pPr>
            <a:r>
              <a:rPr lang="en-GB"/>
              <a:t>File sizes are approx 25% smaller for the same quality. </a:t>
            </a:r>
            <a:endParaRPr/>
          </a:p>
          <a:p>
            <a:pPr marL="0" lvl="0" indent="0" algn="l" rtl="0">
              <a:spcBef>
                <a:spcPts val="0"/>
              </a:spcBef>
              <a:spcAft>
                <a:spcPts val="0"/>
              </a:spcAft>
              <a:buNone/>
            </a:pPr>
            <a:r>
              <a:rPr lang="en-GB"/>
              <a:t>Remember that for stereoscopic we would have 2 x of these, one for each eye.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44177989b8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44177989b8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are other evolving types used at the moment- an “equi angular cube map” that aims to distribute pixels more efficiently again within the cube map, and facebook is using a “pyramid” style projection where your field of view is represented by the base of the pyramid and the view behind you is represented by the remaining sides, all in the interests of reducing file size. This animation shows how 360 video is mapped onto a pyramid mesh. </a:t>
            </a:r>
            <a:endParaRPr/>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None/>
            </a:pPr>
            <a:r>
              <a:rPr lang="en-GB"/>
              <a:t>The evolving use of different 3D shapes and mappings for 360 degree video playback points to the importance of archiving not only the video file, but also the 3D object and projection map alongside it. There is currently an open metadata scheme put forward by google that describes this, and provides a mathematical method by which you can extract the model mesh and projection map. It’s unclear how readily this will be adopted. </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4541dda197_4_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4541dda197_4_1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In the current absence of any widely adopted metadata, there is file naming convention that has been being used.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a:solidFill>
                  <a:schemeClr val="dk1"/>
                </a:solidFill>
              </a:rPr>
              <a:t>This uises a string of characters within the file name to describe the media.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a:solidFill>
                  <a:schemeClr val="dk1"/>
                </a:solidFill>
              </a:rPr>
              <a:t>This clearly isn't ideal given how easily a file name can be changed.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4177989b8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4177989b8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about the accompanying soundtrack?</a:t>
            </a:r>
            <a:endParaRPr/>
          </a:p>
          <a:p>
            <a:pPr marL="0" lvl="0" indent="0" algn="l" rtl="0">
              <a:spcBef>
                <a:spcPts val="0"/>
              </a:spcBef>
              <a:spcAft>
                <a:spcPts val="0"/>
              </a:spcAft>
              <a:buNone/>
            </a:pPr>
            <a:endParaRPr/>
          </a:p>
          <a:p>
            <a:pPr marL="0" lvl="0" indent="0" algn="l" rtl="0">
              <a:spcBef>
                <a:spcPts val="0"/>
              </a:spcBef>
              <a:spcAft>
                <a:spcPts val="0"/>
              </a:spcAft>
              <a:buNone/>
            </a:pPr>
            <a:r>
              <a:rPr lang="en-GB"/>
              <a:t>If there is stereo sound then this is handled in the normal way and wouldn’t be dynamic in playback. </a:t>
            </a:r>
            <a:endParaRPr/>
          </a:p>
          <a:p>
            <a:pPr marL="0" lvl="0" indent="0" algn="l" rtl="0">
              <a:spcBef>
                <a:spcPts val="0"/>
              </a:spcBef>
              <a:spcAft>
                <a:spcPts val="0"/>
              </a:spcAft>
              <a:buNone/>
            </a:pPr>
            <a:endParaRPr/>
          </a:p>
          <a:p>
            <a:pPr marL="0" lvl="0" indent="0" algn="l" rtl="0">
              <a:spcBef>
                <a:spcPts val="0"/>
              </a:spcBef>
              <a:spcAft>
                <a:spcPts val="0"/>
              </a:spcAft>
              <a:buNone/>
            </a:pPr>
            <a:r>
              <a:rPr lang="en-GB"/>
              <a:t>But often 360 video is accompanied by ambisonic audio </a:t>
            </a:r>
            <a:endParaRPr/>
          </a:p>
          <a:p>
            <a:pPr marL="0" lvl="0" indent="0" algn="l" rtl="0">
              <a:spcBef>
                <a:spcPts val="0"/>
              </a:spcBef>
              <a:spcAft>
                <a:spcPts val="0"/>
              </a:spcAft>
              <a:buNone/>
            </a:pPr>
            <a:endParaRPr/>
          </a:p>
          <a:p>
            <a:pPr marL="0" lvl="0" indent="0" algn="l" rtl="0">
              <a:spcBef>
                <a:spcPts val="0"/>
              </a:spcBef>
              <a:spcAft>
                <a:spcPts val="0"/>
              </a:spcAft>
              <a:buNone/>
            </a:pPr>
            <a:r>
              <a:rPr lang="en-GB"/>
              <a:t>The principle of ambisonics is that you record a 360 sphere of audio that lets the listener orientate themselves in that space. Hence as they turn their head, the audio would be processed to reflect that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Here we’ll look at “first order”, which is common and uses 4 microphone capsules. </a:t>
            </a:r>
            <a:endParaRPr/>
          </a:p>
          <a:p>
            <a:pPr marL="0" lvl="0" indent="0" algn="l" rtl="0">
              <a:spcBef>
                <a:spcPts val="0"/>
              </a:spcBef>
              <a:spcAft>
                <a:spcPts val="0"/>
              </a:spcAft>
              <a:buNone/>
            </a:pPr>
            <a:endParaRPr/>
          </a:p>
          <a:p>
            <a:pPr marL="0" lvl="0" indent="0" algn="l" rtl="0">
              <a:spcBef>
                <a:spcPts val="0"/>
              </a:spcBef>
              <a:spcAft>
                <a:spcPts val="0"/>
              </a:spcAft>
              <a:buNone/>
            </a:pPr>
            <a:r>
              <a:rPr lang="en-GB"/>
              <a:t>The raw output of the mic is described as “A format” - a channel of audio for each capsule therefore 4 channels. </a:t>
            </a:r>
            <a:endParaRPr/>
          </a:p>
          <a:p>
            <a:pPr marL="0" lvl="0" indent="0" algn="l" rtl="0">
              <a:spcBef>
                <a:spcPts val="0"/>
              </a:spcBef>
              <a:spcAft>
                <a:spcPts val="0"/>
              </a:spcAft>
              <a:buNone/>
            </a:pPr>
            <a:endParaRPr/>
          </a:p>
          <a:p>
            <a:pPr marL="0" lvl="0" indent="0" algn="l" rtl="0">
              <a:spcBef>
                <a:spcPts val="0"/>
              </a:spcBef>
              <a:spcAft>
                <a:spcPts val="0"/>
              </a:spcAft>
              <a:buNone/>
            </a:pPr>
            <a:r>
              <a:rPr lang="en-GB">
                <a:solidFill>
                  <a:schemeClr val="dk1"/>
                </a:solidFill>
              </a:rPr>
              <a:t>Using data from the microphone manufacturer, </a:t>
            </a:r>
            <a:r>
              <a:rPr lang="en-GB"/>
              <a:t>this is converted into a useable form called B format which again is 4 channels but now represents overall amplitude (the volume from all capsules added together) plus information on  “front to back” in one channel, left to right in another, and up and down in another .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541dda197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4541dda197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For audio, the channels can be ordered according to the FuMA or ACN conventions, and the spatial normalisation can be according to SN3D, maxN or N3D.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Again, the various permutations of these highlights the need for a metadata scheme suitable to describe them, and there are media metadata injection tools that are accommodating this and a proposed open scheme.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4c8ae280a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44c8ae280a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Our B format contains 360 audio, but in an abstract form. To decode the ambisonic audio, the player uses something called a HRTF or Head related transfer function.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This uses rotational tracking information from the headset to simulate where the virtual listeners head would be in the 360 degree sound field and calculates what you would hear in each ear, taking into consideration that you are not only hearing direct sound eg in your left ear, but also a filtered and diffracted version of that sound in your right ear. This varies from person to person, based on head size, ear position etc, so the player has to calculate this audio based on a data set that describes the average human head. All of these calculations are performed in real time even as move your head.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GB">
                <a:solidFill>
                  <a:schemeClr val="dk1"/>
                </a:solidFill>
              </a:rPr>
              <a:t>The reliance on the player in performing this calculation leads us nicely onto TOM..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440ab981b0_0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440ab981b0_0_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Real-time 3D virtual reality involves the rendering of frames on-the-fly - so not predetermined frames like video, but rather the technology of video games</a:t>
            </a:r>
            <a:endParaRPr/>
          </a:p>
          <a:p>
            <a:pPr marL="457200" lvl="0" indent="-298450" algn="l" rtl="0">
              <a:spcBef>
                <a:spcPts val="0"/>
              </a:spcBef>
              <a:spcAft>
                <a:spcPts val="0"/>
              </a:spcAft>
              <a:buSzPts val="1100"/>
              <a:buChar char="●"/>
            </a:pPr>
            <a:r>
              <a:rPr lang="en-GB">
                <a:solidFill>
                  <a:schemeClr val="dk1"/>
                </a:solidFill>
              </a:rPr>
              <a:t>The environments we experience in real-time 3D VR are built using 3D assets which are brought together in a 3D engine</a:t>
            </a:r>
            <a:endParaRPr/>
          </a:p>
          <a:p>
            <a:pPr marL="457200" lvl="0" indent="-298450" algn="l" rtl="0">
              <a:spcBef>
                <a:spcPts val="0"/>
              </a:spcBef>
              <a:spcAft>
                <a:spcPts val="0"/>
              </a:spcAft>
              <a:buSzPts val="1100"/>
              <a:buChar char="●"/>
            </a:pPr>
            <a:r>
              <a:rPr lang="en-GB"/>
              <a:t>Assets are the things that fill the virtual environment - the 3D models, the textured mapped over their surface, the sound effects</a:t>
            </a:r>
            <a:endParaRPr/>
          </a:p>
          <a:p>
            <a:pPr marL="457200" lvl="0" indent="-298450" algn="l" rtl="0">
              <a:spcBef>
                <a:spcPts val="0"/>
              </a:spcBef>
              <a:spcAft>
                <a:spcPts val="0"/>
              </a:spcAft>
              <a:buSzPts val="1100"/>
              <a:buChar char="●"/>
            </a:pPr>
            <a:r>
              <a:rPr lang="en-GB"/>
              <a:t>Assets usually have their own tools and workflows independent of a game engine</a:t>
            </a:r>
            <a:endParaRPr/>
          </a:p>
          <a:p>
            <a:pPr marL="457200" lvl="0" indent="-298450" algn="l" rtl="0">
              <a:spcBef>
                <a:spcPts val="0"/>
              </a:spcBef>
              <a:spcAft>
                <a:spcPts val="0"/>
              </a:spcAft>
              <a:buSzPts val="1100"/>
              <a:buChar char="●"/>
            </a:pPr>
            <a:r>
              <a:rPr lang="en-GB"/>
              <a:t>A huge number of file formats are utilised - mostly proprietary </a:t>
            </a:r>
            <a:endParaRPr/>
          </a:p>
          <a:p>
            <a:pPr marL="457200" lvl="0" indent="-298450" algn="l" rtl="0">
              <a:spcBef>
                <a:spcPts val="0"/>
              </a:spcBef>
              <a:spcAft>
                <a:spcPts val="0"/>
              </a:spcAft>
              <a:buSzPts val="1100"/>
              <a:buChar char="●"/>
            </a:pPr>
            <a:r>
              <a:rPr lang="en-GB"/>
              <a:t>glTF is a promising open standard although not yet widely adopted - open question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440ab981b0_0_1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440ab981b0_0_1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GB">
                <a:solidFill>
                  <a:schemeClr val="dk1"/>
                </a:solidFill>
              </a:rPr>
              <a:t>3D models are the objects that fill the virtual space</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A 3D model is at its core a combination of:</a:t>
            </a:r>
            <a:endParaRPr>
              <a:solidFill>
                <a:schemeClr val="dk1"/>
              </a:solidFill>
            </a:endParaRPr>
          </a:p>
          <a:p>
            <a:pPr marL="914400" lvl="1" indent="-298450" algn="l" rtl="0">
              <a:spcBef>
                <a:spcPts val="0"/>
              </a:spcBef>
              <a:spcAft>
                <a:spcPts val="0"/>
              </a:spcAft>
              <a:buClr>
                <a:schemeClr val="dk1"/>
              </a:buClr>
              <a:buSzPts val="1100"/>
              <a:buChar char="○"/>
            </a:pPr>
            <a:r>
              <a:rPr lang="en-GB">
                <a:solidFill>
                  <a:schemeClr val="dk1"/>
                </a:solidFill>
              </a:rPr>
              <a:t>A mesh which is a representation of the structure of the surface of the model</a:t>
            </a:r>
            <a:endParaRPr>
              <a:solidFill>
                <a:schemeClr val="dk1"/>
              </a:solidFill>
            </a:endParaRPr>
          </a:p>
          <a:p>
            <a:pPr marL="914400" lvl="1" indent="-298450" algn="l" rtl="0">
              <a:spcBef>
                <a:spcPts val="0"/>
              </a:spcBef>
              <a:spcAft>
                <a:spcPts val="0"/>
              </a:spcAft>
              <a:buClr>
                <a:schemeClr val="dk1"/>
              </a:buClr>
              <a:buSzPts val="1100"/>
              <a:buChar char="○"/>
            </a:pPr>
            <a:r>
              <a:rPr lang="en-GB">
                <a:solidFill>
                  <a:schemeClr val="dk1"/>
                </a:solidFill>
              </a:rPr>
              <a:t>A UV map which describes how texture data should be projected over the mesh - which also ties into to the 360 video project Jack mentioned earlier</a:t>
            </a:r>
            <a:endParaRPr>
              <a:solidFill>
                <a:schemeClr val="dk1"/>
              </a:solidFill>
            </a:endParaRPr>
          </a:p>
          <a:p>
            <a:pPr marL="914400" lvl="1" indent="-298450" algn="l" rtl="0">
              <a:spcBef>
                <a:spcPts val="0"/>
              </a:spcBef>
              <a:spcAft>
                <a:spcPts val="0"/>
              </a:spcAft>
              <a:buClr>
                <a:schemeClr val="dk1"/>
              </a:buClr>
              <a:buSzPts val="1100"/>
              <a:buChar char="○"/>
            </a:pPr>
            <a:r>
              <a:rPr lang="en-GB">
                <a:solidFill>
                  <a:schemeClr val="dk1"/>
                </a:solidFill>
              </a:rPr>
              <a:t>May also incorporate animation data</a:t>
            </a:r>
            <a:endParaRPr>
              <a:solidFill>
                <a:schemeClr val="dk1"/>
              </a:solidFill>
            </a:endParaRPr>
          </a:p>
          <a:p>
            <a:pPr marL="457200" marR="0" lvl="0" indent="-298450" algn="l" rtl="0">
              <a:lnSpc>
                <a:spcPct val="100000"/>
              </a:lnSpc>
              <a:spcBef>
                <a:spcPts val="0"/>
              </a:spcBef>
              <a:spcAft>
                <a:spcPts val="0"/>
              </a:spcAft>
              <a:buClr>
                <a:schemeClr val="dk1"/>
              </a:buClr>
              <a:buSzPts val="1100"/>
              <a:buFont typeface="Arial"/>
              <a:buChar char="●"/>
            </a:pPr>
            <a:r>
              <a:rPr lang="en-GB">
                <a:solidFill>
                  <a:schemeClr val="dk1"/>
                </a:solidFill>
              </a:rPr>
              <a:t>Very variable workflow with many tools available, some proprietary some open source, with a wide variety of associated file formats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440ab981b0_0_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440ab981b0_0_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A model might also be associated with a material</a:t>
            </a:r>
            <a:endParaRPr/>
          </a:p>
          <a:p>
            <a:pPr marL="457200" lvl="0" indent="-298450" algn="l" rtl="0">
              <a:spcBef>
                <a:spcPts val="0"/>
              </a:spcBef>
              <a:spcAft>
                <a:spcPts val="0"/>
              </a:spcAft>
              <a:buSzPts val="1100"/>
              <a:buChar char="●"/>
            </a:pPr>
            <a:r>
              <a:rPr lang="en-GB"/>
              <a:t>A material is a set of texture maps and a shader (a small graphics program) which together describe the way in which the surface of a model reacts to light</a:t>
            </a:r>
            <a:endParaRPr/>
          </a:p>
          <a:p>
            <a:pPr marL="457200" lvl="0" indent="-298450" algn="l" rtl="0">
              <a:spcBef>
                <a:spcPts val="0"/>
              </a:spcBef>
              <a:spcAft>
                <a:spcPts val="0"/>
              </a:spcAft>
              <a:buSzPts val="1100"/>
              <a:buChar char="●"/>
            </a:pPr>
            <a:r>
              <a:rPr lang="en-GB"/>
              <a:t>In modern physically based rendering, this can incorporates many layered maps describing different characteristics</a:t>
            </a:r>
            <a:endParaRPr/>
          </a:p>
          <a:p>
            <a:pPr marL="457200" lvl="0" indent="-298450" algn="l" rtl="0">
              <a:spcBef>
                <a:spcPts val="0"/>
              </a:spcBef>
              <a:spcAft>
                <a:spcPts val="0"/>
              </a:spcAft>
              <a:buSzPts val="1100"/>
              <a:buChar char="●"/>
            </a:pPr>
            <a:r>
              <a:rPr lang="en-GB"/>
              <a:t>Again these maps can be produced in various ways but are typically stored as uncompressed raster images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44065d25a9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44065d25a9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aim of this ongoing project is to move from exploratory research towards a strategy for acquisition and preservation. This presentation aims to summarise our progress so far, which has been an examination of the: </a:t>
            </a:r>
            <a:endParaRPr/>
          </a:p>
          <a:p>
            <a:pPr marL="457200" lvl="0" indent="-298450" algn="l" rtl="0">
              <a:spcBef>
                <a:spcPts val="0"/>
              </a:spcBef>
              <a:spcAft>
                <a:spcPts val="0"/>
              </a:spcAft>
              <a:buSzPts val="1100"/>
              <a:buChar char="●"/>
            </a:pPr>
            <a:r>
              <a:rPr lang="en-GB"/>
              <a:t>THe core components of VR systems </a:t>
            </a:r>
            <a:endParaRPr/>
          </a:p>
          <a:p>
            <a:pPr marL="457200" lvl="0" indent="-298450" algn="l" rtl="0">
              <a:spcBef>
                <a:spcPts val="0"/>
              </a:spcBef>
              <a:spcAft>
                <a:spcPts val="0"/>
              </a:spcAft>
              <a:buSzPts val="1100"/>
              <a:buChar char="●"/>
            </a:pPr>
            <a:r>
              <a:rPr lang="en-GB"/>
              <a:t>The production and playback of 360 video VR works</a:t>
            </a:r>
            <a:endParaRPr/>
          </a:p>
          <a:p>
            <a:pPr marL="457200" lvl="0" indent="-298450" algn="l" rtl="0">
              <a:spcBef>
                <a:spcPts val="0"/>
              </a:spcBef>
              <a:spcAft>
                <a:spcPts val="0"/>
              </a:spcAft>
              <a:buSzPts val="1100"/>
              <a:buChar char="●"/>
            </a:pPr>
            <a:r>
              <a:rPr lang="en-GB"/>
              <a:t>THe production and playback of real time 3D VR works. It was increasingly apparent that there was a lot to understand before we could start the </a:t>
            </a:r>
            <a:endParaRPr/>
          </a:p>
          <a:p>
            <a:pPr marL="457200" lvl="0" indent="-298450" algn="l" rtl="0">
              <a:spcBef>
                <a:spcPts val="0"/>
              </a:spcBef>
              <a:spcAft>
                <a:spcPts val="0"/>
              </a:spcAft>
              <a:buSzPts val="1100"/>
              <a:buChar char="●"/>
            </a:pPr>
            <a:r>
              <a:rPr lang="en-GB"/>
              <a:t>exploration of preservation strategies for the above. </a:t>
            </a:r>
            <a:endParaRPr/>
          </a:p>
          <a:p>
            <a:pPr marL="0" lvl="0" indent="0" algn="l" rtl="0">
              <a:spcBef>
                <a:spcPts val="0"/>
              </a:spcBef>
              <a:spcAft>
                <a:spcPts val="0"/>
              </a:spcAft>
              <a:buNone/>
            </a:pPr>
            <a:endParaRPr/>
          </a:p>
          <a:p>
            <a:pPr marL="0" lvl="0" indent="0" algn="l" rtl="0">
              <a:spcBef>
                <a:spcPts val="0"/>
              </a:spcBef>
              <a:spcAft>
                <a:spcPts val="0"/>
              </a:spcAft>
              <a:buNone/>
            </a:pPr>
            <a:r>
              <a:rPr lang="en-GB"/>
              <a:t>There are a range of experiences that people refer to as VR and we are focusing on 360 video and real time 3d. </a:t>
            </a:r>
            <a:endParaRPr/>
          </a:p>
          <a:p>
            <a:pPr marL="0" lvl="0" indent="0" algn="l" rtl="0">
              <a:spcBef>
                <a:spcPts val="0"/>
              </a:spcBef>
              <a:spcAft>
                <a:spcPts val="0"/>
              </a:spcAft>
              <a:buNone/>
            </a:pPr>
            <a:r>
              <a:rPr lang="en-GB"/>
              <a:t>We are talking about 360 video and real time 3D slightly separately as they present quite different characteristics- 360 video relies on pre rendered frames, whereas real time 3D is dynamically generated. This has repercussions for the level of interactivity- with 360 video we are tied to the point in space from where the video was taken, whereas real time 3D can be truly interactive. THis is reflected on this spectrum. On this you could also plot passive flat video way over on the left, and AR, which we have happily ignored so far.  Because of the  significantly different production processes and characteristics of 360 video and real time 3d, we’ve split them into two sections for this presentation.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44065d25a9_0_1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44065d25a9_0_1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Assets are brought together in an engine, which is a complex program for constructing 3D scenes</a:t>
            </a:r>
            <a:endParaRPr/>
          </a:p>
          <a:p>
            <a:pPr marL="457200" lvl="0" indent="-298450" algn="l" rtl="0">
              <a:spcBef>
                <a:spcPts val="0"/>
              </a:spcBef>
              <a:spcAft>
                <a:spcPts val="0"/>
              </a:spcAft>
              <a:buSzPts val="1100"/>
              <a:buChar char="●"/>
            </a:pPr>
            <a:r>
              <a:rPr lang="en-GB"/>
              <a:t>They implement things like lighting, materials, scripting, sound mixing and also integrate with the VR runtime</a:t>
            </a:r>
            <a:endParaRPr/>
          </a:p>
          <a:p>
            <a:pPr marL="457200" lvl="0" indent="-298450" algn="l" rtl="0">
              <a:spcBef>
                <a:spcPts val="0"/>
              </a:spcBef>
              <a:spcAft>
                <a:spcPts val="0"/>
              </a:spcAft>
              <a:buSzPts val="1100"/>
              <a:buChar char="●"/>
            </a:pPr>
            <a:r>
              <a:rPr lang="en-GB"/>
              <a:t>Engines can often also be extended in various ways using plugins</a:t>
            </a:r>
            <a:endParaRPr/>
          </a:p>
          <a:p>
            <a:pPr marL="457200" lvl="0" indent="-298450" algn="l" rtl="0">
              <a:spcBef>
                <a:spcPts val="0"/>
              </a:spcBef>
              <a:spcAft>
                <a:spcPts val="0"/>
              </a:spcAft>
              <a:buSzPts val="1100"/>
              <a:buChar char="●"/>
            </a:pPr>
            <a:r>
              <a:rPr lang="en-GB">
                <a:solidFill>
                  <a:schemeClr val="dk1"/>
                </a:solidFill>
              </a:rPr>
              <a:t>As Jack mentioned earlier, these engines are also used as the basis of ‘players’ for 360 video - meaning the players are essentially compiled real-time 3D rendering software</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SzPts val="1100"/>
              <a:buChar char="●"/>
            </a:pPr>
            <a:r>
              <a:rPr lang="en-GB"/>
              <a:t>Engines are typically proprietary and licenced, and unlike the assets which are somewhat portable, moving a whole 3D environment between engines would be challenging</a:t>
            </a:r>
            <a:endParaRPr/>
          </a:p>
          <a:p>
            <a:pPr marL="457200" lvl="0" indent="-298450" algn="l" rtl="0">
              <a:spcBef>
                <a:spcPts val="0"/>
              </a:spcBef>
              <a:spcAft>
                <a:spcPts val="0"/>
              </a:spcAft>
              <a:buSzPts val="1100"/>
              <a:buChar char="●"/>
            </a:pPr>
            <a:r>
              <a:rPr lang="en-GB">
                <a:solidFill>
                  <a:schemeClr val="dk1"/>
                </a:solidFill>
              </a:rPr>
              <a:t>Unity and Unreal are the big two at the moment and both support VR applications, but there are many others</a:t>
            </a:r>
            <a:endParaRPr/>
          </a:p>
          <a:p>
            <a:pPr marL="457200" lvl="0" indent="-298450" algn="l" rtl="0">
              <a:spcBef>
                <a:spcPts val="0"/>
              </a:spcBef>
              <a:spcAft>
                <a:spcPts val="0"/>
              </a:spcAft>
              <a:buSzPts val="1100"/>
              <a:buChar char="●"/>
            </a:pPr>
            <a:r>
              <a:rPr lang="en-GB"/>
              <a:t>Both have accessible source code repos with restrictive licence conditions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440ab981b0_0_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440ab981b0_0_1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Working with an engine today usually looks something like this - this is Unreal Engine 4</a:t>
            </a:r>
            <a:endParaRPr/>
          </a:p>
          <a:p>
            <a:pPr marL="457200" lvl="0" indent="-298450" algn="l" rtl="0">
              <a:spcBef>
                <a:spcPts val="0"/>
              </a:spcBef>
              <a:spcAft>
                <a:spcPts val="0"/>
              </a:spcAft>
              <a:buSzPts val="1100"/>
              <a:buChar char="●"/>
            </a:pPr>
            <a:r>
              <a:rPr lang="en-GB"/>
              <a:t>You get a kind of visual interface which allows you to manipulate the scene through this viewport</a:t>
            </a:r>
            <a:endParaRPr/>
          </a:p>
          <a:p>
            <a:pPr marL="457200" lvl="0" indent="-298450" algn="l" rtl="0">
              <a:spcBef>
                <a:spcPts val="0"/>
              </a:spcBef>
              <a:spcAft>
                <a:spcPts val="0"/>
              </a:spcAft>
              <a:buSzPts val="1100"/>
              <a:buChar char="●"/>
            </a:pPr>
            <a:r>
              <a:rPr lang="en-GB">
                <a:solidFill>
                  <a:schemeClr val="dk1"/>
                </a:solidFill>
              </a:rPr>
              <a:t>Assets are imported, arranged and lit</a:t>
            </a:r>
            <a:endParaRPr/>
          </a:p>
          <a:p>
            <a:pPr marL="457200" lvl="0" indent="-298450" algn="l" rtl="0">
              <a:spcBef>
                <a:spcPts val="0"/>
              </a:spcBef>
              <a:spcAft>
                <a:spcPts val="0"/>
              </a:spcAft>
              <a:buSzPts val="1100"/>
              <a:buChar char="●"/>
            </a:pPr>
            <a:r>
              <a:rPr lang="en-GB"/>
              <a:t>Cameras and scripting are added to create dynamic scenes and interaction</a:t>
            </a:r>
            <a:endParaRPr/>
          </a:p>
          <a:p>
            <a:pPr marL="457200" lvl="0" indent="-298450" algn="l" rtl="0">
              <a:spcBef>
                <a:spcPts val="0"/>
              </a:spcBef>
              <a:spcAft>
                <a:spcPts val="0"/>
              </a:spcAft>
              <a:buSzPts val="1100"/>
              <a:buChar char="●"/>
            </a:pPr>
            <a:r>
              <a:rPr lang="en-GB"/>
              <a:t>Finally, everything can be packaged as software for playback</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44065d25a9_0_6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44065d25a9_0_6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Ultimately, real-time 3D production processes result in software: a variable mix of compiled low-level code and packaged data assets</a:t>
            </a:r>
            <a:endParaRPr/>
          </a:p>
          <a:p>
            <a:pPr marL="457200" lvl="0" indent="-298450" algn="l" rtl="0">
              <a:spcBef>
                <a:spcPts val="0"/>
              </a:spcBef>
              <a:spcAft>
                <a:spcPts val="0"/>
              </a:spcAft>
              <a:buSzPts val="1100"/>
              <a:buChar char="●"/>
            </a:pPr>
            <a:r>
              <a:rPr lang="en-GB"/>
              <a:t>As such we’re not dealing with file formats in the typical sense</a:t>
            </a:r>
            <a:endParaRPr/>
          </a:p>
          <a:p>
            <a:pPr marL="457200" lvl="0" indent="-298450" algn="l" rtl="0">
              <a:spcBef>
                <a:spcPts val="0"/>
              </a:spcBef>
              <a:spcAft>
                <a:spcPts val="0"/>
              </a:spcAft>
              <a:buSzPts val="1100"/>
              <a:buChar char="●"/>
            </a:pPr>
            <a:r>
              <a:rPr lang="en-GB"/>
              <a:t>Software is usually built for a particular machine type and the main consideration for consistent playback is how the software connects with its execution environment</a:t>
            </a:r>
            <a:endParaRPr/>
          </a:p>
          <a:p>
            <a:pPr marL="457200" lvl="0" indent="-298450" algn="l" rtl="0">
              <a:spcBef>
                <a:spcPts val="0"/>
              </a:spcBef>
              <a:spcAft>
                <a:spcPts val="0"/>
              </a:spcAft>
              <a:buSzPts val="1100"/>
              <a:buChar char="●"/>
            </a:pPr>
            <a:r>
              <a:rPr lang="en-GB"/>
              <a:t>The layers can be conceived of as:</a:t>
            </a:r>
            <a:endParaRPr/>
          </a:p>
          <a:p>
            <a:pPr marL="914400" lvl="1" indent="-298450" algn="l" rtl="0">
              <a:spcBef>
                <a:spcPts val="0"/>
              </a:spcBef>
              <a:spcAft>
                <a:spcPts val="0"/>
              </a:spcAft>
              <a:buSzPts val="1100"/>
              <a:buChar char="○"/>
            </a:pPr>
            <a:r>
              <a:rPr lang="en-GB"/>
              <a:t>VR runtime which handles communication between the VR hardware and the host system - currently largely proprietary - will return to this</a:t>
            </a:r>
            <a:endParaRPr/>
          </a:p>
          <a:p>
            <a:pPr marL="914400" lvl="1" indent="-298450" algn="l" rtl="0">
              <a:spcBef>
                <a:spcPts val="0"/>
              </a:spcBef>
              <a:spcAft>
                <a:spcPts val="0"/>
              </a:spcAft>
              <a:buSzPts val="1100"/>
              <a:buChar char="○"/>
            </a:pPr>
            <a:r>
              <a:rPr lang="en-GB"/>
              <a:t>Graphics API which handles communication between the graphics card the host system - again often associated with a particular operating system developer, but support for Vulkan is growing and this is a cross-platform and open standard</a:t>
            </a:r>
            <a:endParaRPr/>
          </a:p>
          <a:p>
            <a:pPr marL="914400" lvl="1" indent="-298450" algn="l" rtl="0">
              <a:spcBef>
                <a:spcPts val="0"/>
              </a:spcBef>
              <a:spcAft>
                <a:spcPts val="0"/>
              </a:spcAft>
              <a:buSzPts val="1100"/>
              <a:buChar char="○"/>
            </a:pPr>
            <a:r>
              <a:rPr lang="en-GB"/>
              <a:t>GPU which carries out the graphics math and is associated with a manufacturer specific drivers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44065d25a9_0_6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44065d25a9_0_6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When running a real-time 3D application, a process occurs which looks something like this</a:t>
            </a:r>
            <a:endParaRPr/>
          </a:p>
          <a:p>
            <a:pPr marL="457200" lvl="0" indent="-298450" algn="l" rtl="0">
              <a:spcBef>
                <a:spcPts val="0"/>
              </a:spcBef>
              <a:spcAft>
                <a:spcPts val="0"/>
              </a:spcAft>
              <a:buSzPts val="1100"/>
              <a:buChar char="●"/>
            </a:pPr>
            <a:r>
              <a:rPr lang="en-GB"/>
              <a:t>This takes us from the level geometry and other vertex data to a rendered frame </a:t>
            </a:r>
            <a:endParaRPr/>
          </a:p>
          <a:p>
            <a:pPr marL="457200" lvl="0" indent="-298450" algn="l" rtl="0">
              <a:spcBef>
                <a:spcPts val="0"/>
              </a:spcBef>
              <a:spcAft>
                <a:spcPts val="0"/>
              </a:spcAft>
              <a:buSzPts val="1100"/>
              <a:buChar char="●"/>
            </a:pPr>
            <a:r>
              <a:rPr lang="en-GB"/>
              <a:t>This varies depending on the graphics API used</a:t>
            </a:r>
            <a:endParaRPr/>
          </a:p>
          <a:p>
            <a:pPr marL="457200" lvl="0" indent="-298450" algn="l" rtl="0">
              <a:spcBef>
                <a:spcPts val="0"/>
              </a:spcBef>
              <a:spcAft>
                <a:spcPts val="0"/>
              </a:spcAft>
              <a:buSzPts val="1100"/>
              <a:buChar char="●"/>
            </a:pPr>
            <a:r>
              <a:rPr lang="en-GB"/>
              <a:t>Not going to go into detail on this, but we call this the rendering pipeline and what’s important is that different stages of the pipeline are programmable to achieve certain effects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440ab981b0_0_4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440ab981b0_0_4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Pipeline for real-time VR is quite similar to that for other real-time 3D applications e.g. games etc. but also includes a couple of additional processes that we need to talk about: lens distortion and timewarp</a:t>
            </a:r>
            <a:endParaRPr/>
          </a:p>
          <a:p>
            <a:pPr marL="457200" lvl="0" indent="-298450" algn="l" rtl="0">
              <a:spcBef>
                <a:spcPts val="0"/>
              </a:spcBef>
              <a:spcAft>
                <a:spcPts val="0"/>
              </a:spcAft>
              <a:buSzPts val="1100"/>
              <a:buChar char="●"/>
            </a:pPr>
            <a:r>
              <a:rPr lang="en-GB"/>
              <a:t>These usually both occur at late stages of pipeline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44065d25a9_0_5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44065d25a9_0_5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Lenses are used inside VR headsets to achieve a wider field of view at close viewing range to the embedded screens</a:t>
            </a:r>
            <a:endParaRPr/>
          </a:p>
          <a:p>
            <a:pPr marL="457200" lvl="0" indent="-298450" algn="l" rtl="0">
              <a:spcBef>
                <a:spcPts val="0"/>
              </a:spcBef>
              <a:spcAft>
                <a:spcPts val="0"/>
              </a:spcAft>
              <a:buSzPts val="1100"/>
              <a:buChar char="●"/>
            </a:pPr>
            <a:r>
              <a:rPr lang="en-GB"/>
              <a:t>In order to correct for the distortion these lenses introduce, the frames sent to the headset must be distorted</a:t>
            </a:r>
            <a:endParaRPr/>
          </a:p>
          <a:p>
            <a:pPr marL="457200" lvl="0" indent="-298450" algn="l" rtl="0">
              <a:spcBef>
                <a:spcPts val="0"/>
              </a:spcBef>
              <a:spcAft>
                <a:spcPts val="0"/>
              </a:spcAft>
              <a:buSzPts val="1100"/>
              <a:buChar char="●"/>
            </a:pPr>
            <a:r>
              <a:rPr lang="en-GB"/>
              <a:t>This means that in order to be displayed correctly in a particular headset the image is warped using a distortion algorithm specific to headset lenses</a:t>
            </a:r>
            <a:endParaRPr/>
          </a:p>
          <a:p>
            <a:pPr marL="457200" lvl="0" indent="-298450" algn="l" rtl="0">
              <a:spcBef>
                <a:spcPts val="0"/>
              </a:spcBef>
              <a:spcAft>
                <a:spcPts val="0"/>
              </a:spcAft>
              <a:buSzPts val="1100"/>
              <a:buChar char="●"/>
            </a:pPr>
            <a:r>
              <a:rPr lang="en-GB"/>
              <a:t>How this is done is specified by the VR runtime, and can be carried out at various points in the pipeline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44065d25a9_0_2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44065d25a9_0_2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Timewarp and spacewarp are techniques used to maintain the high framerates required for VR, helping to achieve smoothness of motion and avoid motion sickness</a:t>
            </a:r>
            <a:endParaRPr/>
          </a:p>
          <a:p>
            <a:pPr marL="457200" lvl="0" indent="-298450" algn="l" rtl="0">
              <a:spcBef>
                <a:spcPts val="0"/>
              </a:spcBef>
              <a:spcAft>
                <a:spcPts val="0"/>
              </a:spcAft>
              <a:buSzPts val="1100"/>
              <a:buChar char="●"/>
            </a:pPr>
            <a:r>
              <a:rPr lang="en-GB"/>
              <a:t>These techniques generate extra frames by distorting the previously rendered frame based on the movement of the user and the scene </a:t>
            </a:r>
            <a:endParaRPr/>
          </a:p>
          <a:p>
            <a:pPr marL="457200" lvl="0" indent="-298450" algn="l" rtl="0">
              <a:spcBef>
                <a:spcPts val="0"/>
              </a:spcBef>
              <a:spcAft>
                <a:spcPts val="0"/>
              </a:spcAft>
              <a:buSzPts val="1100"/>
              <a:buChar char="●"/>
            </a:pPr>
            <a:r>
              <a:rPr lang="en-GB"/>
              <a:t>Doesn’t require the program to run through the whole rendering pipeline, so very efficient way to artificially raising framerate</a:t>
            </a:r>
            <a:endParaRPr/>
          </a:p>
          <a:p>
            <a:pPr marL="457200" lvl="0" indent="-298450" algn="l" rtl="0">
              <a:spcBef>
                <a:spcPts val="0"/>
              </a:spcBef>
              <a:spcAft>
                <a:spcPts val="0"/>
              </a:spcAft>
              <a:buSzPts val="1100"/>
              <a:buChar char="●"/>
            </a:pPr>
            <a:r>
              <a:rPr lang="en-GB"/>
              <a:t>Again, this is all handled by the VR runtime used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440ab981b0_0_15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440ab981b0_0_15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Given how important the VR runtime seems to be, losing access to this seems to be one of the primary risks for preservation</a:t>
            </a:r>
            <a:endParaRPr/>
          </a:p>
          <a:p>
            <a:pPr marL="457200" lvl="0" indent="-298450" algn="l" rtl="0">
              <a:spcBef>
                <a:spcPts val="0"/>
              </a:spcBef>
              <a:spcAft>
                <a:spcPts val="0"/>
              </a:spcAft>
              <a:buSzPts val="1100"/>
              <a:buChar char="●"/>
            </a:pPr>
            <a:r>
              <a:rPr lang="en-GB"/>
              <a:t>Fortunately work is underway which may help mitigate this risk</a:t>
            </a:r>
            <a:endParaRPr/>
          </a:p>
          <a:p>
            <a:pPr marL="457200" lvl="0" indent="-298450" algn="l" rtl="0">
              <a:spcBef>
                <a:spcPts val="0"/>
              </a:spcBef>
              <a:spcAft>
                <a:spcPts val="0"/>
              </a:spcAft>
              <a:buSzPts val="1100"/>
              <a:buChar char="●"/>
            </a:pPr>
            <a:r>
              <a:rPr lang="en-GB"/>
              <a:t>The Khronos Group is an industry consortium which focuses on the development of open standards for 3D graphics - OpenGL is probably their most widely adopted standard, but they are also behind glTF and Vulkan which I mentioned earlier</a:t>
            </a:r>
            <a:endParaRPr/>
          </a:p>
          <a:p>
            <a:pPr marL="457200" lvl="0" indent="-298450" algn="l" rtl="0">
              <a:spcBef>
                <a:spcPts val="0"/>
              </a:spcBef>
              <a:spcAft>
                <a:spcPts val="0"/>
              </a:spcAft>
              <a:buSzPts val="1100"/>
              <a:buChar char="●"/>
            </a:pPr>
            <a:r>
              <a:rPr lang="en-GB"/>
              <a:t>OpenXR is an attempt to develop a VR runtime standard</a:t>
            </a:r>
            <a:endParaRPr/>
          </a:p>
          <a:p>
            <a:pPr marL="457200" lvl="0" indent="-298450" algn="l" rtl="0">
              <a:spcBef>
                <a:spcPts val="0"/>
              </a:spcBef>
              <a:spcAft>
                <a:spcPts val="0"/>
              </a:spcAft>
              <a:buSzPts val="1100"/>
              <a:buChar char="●"/>
            </a:pPr>
            <a:r>
              <a:rPr lang="en-GB"/>
              <a:t>Currently in it’s very early stages, but brings together a lot of the big players in the VR industry</a:t>
            </a:r>
            <a:endParaRPr/>
          </a:p>
          <a:p>
            <a:pPr marL="457200" lvl="0" indent="-298450" algn="l" rtl="0">
              <a:spcBef>
                <a:spcPts val="0"/>
              </a:spcBef>
              <a:spcAft>
                <a:spcPts val="0"/>
              </a:spcAft>
              <a:buSzPts val="1100"/>
              <a:buChar char="●"/>
            </a:pPr>
            <a:r>
              <a:rPr lang="en-GB"/>
              <a:t>Promises to provide a generic, open interface between apps and runtime, and runtimes and devices</a:t>
            </a:r>
            <a:endParaRPr/>
          </a:p>
          <a:p>
            <a:pPr marL="457200" lvl="0" indent="-298450" algn="l" rtl="0">
              <a:spcBef>
                <a:spcPts val="0"/>
              </a:spcBef>
              <a:spcAft>
                <a:spcPts val="0"/>
              </a:spcAft>
              <a:buSzPts val="1100"/>
              <a:buChar char="●"/>
            </a:pPr>
            <a:r>
              <a:rPr lang="en-GB"/>
              <a:t>But will always be contingent on adoption, so we need to think about other options for stabilising these systems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4541dda197_1_2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4541dda197_1_2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GB" dirty="0">
                <a:solidFill>
                  <a:schemeClr val="dk1"/>
                </a:solidFill>
              </a:rPr>
              <a:t>So far we’ve had to spent time developing our understanding of these complex systems of production and playback </a:t>
            </a:r>
            <a:endParaRPr dirty="0">
              <a:solidFill>
                <a:schemeClr val="dk1"/>
              </a:solidFill>
            </a:endParaRPr>
          </a:p>
          <a:p>
            <a:pPr marL="457200" lvl="0" indent="-298450" algn="l" rtl="0">
              <a:spcBef>
                <a:spcPts val="0"/>
              </a:spcBef>
              <a:spcAft>
                <a:spcPts val="0"/>
              </a:spcAft>
              <a:buClr>
                <a:schemeClr val="dk1"/>
              </a:buClr>
              <a:buSzPts val="1100"/>
              <a:buChar char="●"/>
            </a:pPr>
            <a:r>
              <a:rPr lang="en-GB" dirty="0">
                <a:solidFill>
                  <a:schemeClr val="dk1"/>
                </a:solidFill>
              </a:rPr>
              <a:t>We’re interested in how we might apply existing preservation strategies to VR works</a:t>
            </a:r>
            <a:endParaRPr dirty="0">
              <a:solidFill>
                <a:schemeClr val="dk1"/>
              </a:solidFill>
            </a:endParaRPr>
          </a:p>
          <a:p>
            <a:pPr marL="457200" lvl="0" indent="-298450" algn="l" rtl="0">
              <a:spcBef>
                <a:spcPts val="0"/>
              </a:spcBef>
              <a:spcAft>
                <a:spcPts val="0"/>
              </a:spcAft>
              <a:buClr>
                <a:schemeClr val="dk1"/>
              </a:buClr>
              <a:buSzPts val="1100"/>
              <a:buChar char="●"/>
            </a:pPr>
            <a:r>
              <a:rPr lang="en-GB" dirty="0">
                <a:solidFill>
                  <a:schemeClr val="dk1"/>
                </a:solidFill>
              </a:rPr>
              <a:t>Overlaying existing preservation strategies onto our analysis of the systems has resulted in us identifying some key points of interest. We have identified individual tests to study feasibility of applying these approaches to VR and 360 video.  </a:t>
            </a:r>
          </a:p>
          <a:p>
            <a:pPr marL="457200" lvl="0" indent="-298450" algn="l" rtl="0">
              <a:spcBef>
                <a:spcPts val="0"/>
              </a:spcBef>
              <a:spcAft>
                <a:spcPts val="0"/>
              </a:spcAft>
              <a:buClr>
                <a:schemeClr val="dk1"/>
              </a:buClr>
              <a:buSzPts val="1100"/>
              <a:buChar char="●"/>
            </a:pPr>
            <a:r>
              <a:rPr lang="en-GB">
                <a:solidFill>
                  <a:schemeClr val="dk1"/>
                </a:solidFill>
              </a:rPr>
              <a:t>CSM</a:t>
            </a:r>
            <a:endParaRPr dirty="0">
              <a:solidFill>
                <a:schemeClr val="dk1"/>
              </a:solidFill>
            </a:endParaRPr>
          </a:p>
          <a:p>
            <a:pPr marL="457200" lvl="0" indent="-298450" algn="l" rtl="0">
              <a:spcBef>
                <a:spcPts val="0"/>
              </a:spcBef>
              <a:spcAft>
                <a:spcPts val="0"/>
              </a:spcAft>
              <a:buClr>
                <a:schemeClr val="dk1"/>
              </a:buClr>
              <a:buSzPts val="1100"/>
              <a:buChar char="●"/>
            </a:pPr>
            <a:r>
              <a:rPr lang="en-GB" dirty="0">
                <a:solidFill>
                  <a:schemeClr val="dk1"/>
                </a:solidFill>
              </a:rPr>
              <a:t>Outcome of these tests will inform not only a conservation strategy but also help us understand what to ask for during acquisition. These are just some tests that we have arrived at, and we welcome all of your input and feedback into these and the project as a whole.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440ab981b0_0_1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440ab981b0_0_16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44065d25a9_0_3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44065d25a9_0_3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By way of starting, here’s a System overview. </a:t>
            </a:r>
            <a:endParaRPr/>
          </a:p>
          <a:p>
            <a:pPr marL="0" lvl="0" indent="0" algn="l" rtl="0">
              <a:spcBef>
                <a:spcPts val="0"/>
              </a:spcBef>
              <a:spcAft>
                <a:spcPts val="0"/>
              </a:spcAft>
              <a:buNone/>
            </a:pPr>
            <a:endParaRPr/>
          </a:p>
          <a:p>
            <a:pPr marL="0" lvl="0" indent="0" algn="l" rtl="0">
              <a:spcBef>
                <a:spcPts val="0"/>
              </a:spcBef>
              <a:spcAft>
                <a:spcPts val="0"/>
              </a:spcAft>
              <a:buNone/>
            </a:pPr>
            <a:r>
              <a:rPr lang="en-GB"/>
              <a:t>This is a tricky diagram to explain, but what we wanted to show is that the user forms an important part of the system </a:t>
            </a:r>
            <a:endParaRPr/>
          </a:p>
          <a:p>
            <a:pPr marL="0" lvl="0" indent="0" algn="l" rtl="0">
              <a:spcBef>
                <a:spcPts val="0"/>
              </a:spcBef>
              <a:spcAft>
                <a:spcPts val="0"/>
              </a:spcAft>
              <a:buNone/>
            </a:pPr>
            <a:r>
              <a:rPr lang="en-GB"/>
              <a:t>The headset that the user is wearing is receiving the images generated by the computer, but is also monitoring the movement of the users head and feeding that back into the computer, determining what part of te image we see, what audio we hear etc. </a:t>
            </a:r>
            <a:endParaRPr/>
          </a:p>
          <a:p>
            <a:pPr marL="0" lvl="0" indent="0" algn="l" rtl="0">
              <a:spcBef>
                <a:spcPts val="0"/>
              </a:spcBef>
              <a:spcAft>
                <a:spcPts val="0"/>
              </a:spcAft>
              <a:buNone/>
            </a:pPr>
            <a:endParaRPr/>
          </a:p>
          <a:p>
            <a:pPr marL="0" lvl="0" indent="0" algn="l" rtl="0">
              <a:spcBef>
                <a:spcPts val="0"/>
              </a:spcBef>
              <a:spcAft>
                <a:spcPts val="0"/>
              </a:spcAft>
              <a:buNone/>
            </a:pPr>
            <a:r>
              <a:rPr lang="en-GB"/>
              <a:t>There is also positional tracking, which uses a relationship between the headset and external sensors to generate a position within the physical space that the user is occupying.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4065d25a9_0_4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4065d25a9_0_4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Within the computer system there are a few important software components to highlight</a:t>
            </a:r>
            <a:endParaRPr/>
          </a:p>
          <a:p>
            <a:pPr marL="457200" lvl="0" indent="-298450" algn="l" rtl="0">
              <a:spcBef>
                <a:spcPts val="0"/>
              </a:spcBef>
              <a:spcAft>
                <a:spcPts val="0"/>
              </a:spcAft>
              <a:buSzPts val="1100"/>
              <a:buChar char="●"/>
            </a:pPr>
            <a:r>
              <a:rPr lang="en-GB"/>
              <a:t>The VR application is simply what, as conservators, we are interested in preserving - the bespoke software and associated data</a:t>
            </a:r>
            <a:endParaRPr/>
          </a:p>
          <a:p>
            <a:pPr marL="457200" lvl="0" indent="-298450" algn="l" rtl="0">
              <a:spcBef>
                <a:spcPts val="0"/>
              </a:spcBef>
              <a:spcAft>
                <a:spcPts val="0"/>
              </a:spcAft>
              <a:buSzPts val="1100"/>
              <a:buChar char="●"/>
            </a:pPr>
            <a:r>
              <a:rPr lang="en-GB"/>
              <a:t>This application communicates with the specialised VR hardware via what is known as a VR runtime, a software component usually provided by the manufacturer of the VR hardware used, which incorporates various APIs and drivers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44065d25a9_0_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44065d25a9_0_1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The position of these proprietary runtimes as the intermediary between a VR application and the hardware means that they control access</a:t>
            </a:r>
            <a:endParaRPr/>
          </a:p>
          <a:p>
            <a:pPr marL="457200" lvl="0" indent="-298450" algn="l" rtl="0">
              <a:spcBef>
                <a:spcPts val="0"/>
              </a:spcBef>
              <a:spcAft>
                <a:spcPts val="0"/>
              </a:spcAft>
              <a:buSzPts val="1100"/>
              <a:buChar char="●"/>
            </a:pPr>
            <a:r>
              <a:rPr lang="en-GB"/>
              <a:t>Commercial interests have created a situation where different applications may have support for many different runtimes, but runtimes will only support a smaller subset of hardware systems</a:t>
            </a:r>
            <a:endParaRPr/>
          </a:p>
          <a:p>
            <a:pPr marL="457200" lvl="0" indent="-298450" algn="l" rtl="0">
              <a:spcBef>
                <a:spcPts val="0"/>
              </a:spcBef>
              <a:spcAft>
                <a:spcPts val="0"/>
              </a:spcAft>
              <a:buSzPts val="1100"/>
              <a:buChar char="●"/>
            </a:pPr>
            <a:r>
              <a:rPr lang="en-GB"/>
              <a:t>As a result we are highly dependent on access to manufacturer specific runtimes for maintaining these systems</a:t>
            </a:r>
            <a:endParaRPr/>
          </a:p>
          <a:p>
            <a:pPr marL="457200" lvl="0" indent="-298450" algn="l" rtl="0">
              <a:spcBef>
                <a:spcPts val="0"/>
              </a:spcBef>
              <a:spcAft>
                <a:spcPts val="0"/>
              </a:spcAft>
              <a:buSzPts val="1100"/>
              <a:buChar char="●"/>
            </a:pPr>
            <a:r>
              <a:rPr lang="en-GB"/>
              <a:t>There’s work underway to standardise runtimes which I’ll come back to later</a:t>
            </a:r>
            <a:endParaRPr/>
          </a:p>
          <a:p>
            <a:pPr marL="457200" lvl="0" indent="-298450" algn="l" rtl="0">
              <a:spcBef>
                <a:spcPts val="0"/>
              </a:spcBef>
              <a:spcAft>
                <a:spcPts val="0"/>
              </a:spcAft>
              <a:buSzPts val="1100"/>
              <a:buChar char="●"/>
            </a:pPr>
            <a:r>
              <a:rPr lang="en-GB"/>
              <a:t>For now, over to Jack who’s going to talk about 360 video in more detail</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40ab981b0_2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40ab981b0_2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Having summarised the hardware and software systems, we’ll go on to outline the production and playback of 360 video and real time 3D.</a:t>
            </a:r>
            <a:endParaRPr/>
          </a:p>
          <a:p>
            <a:pPr marL="0" lvl="0" indent="0" algn="l" rtl="0">
              <a:spcBef>
                <a:spcPts val="0"/>
              </a:spcBef>
              <a:spcAft>
                <a:spcPts val="0"/>
              </a:spcAft>
              <a:buNone/>
            </a:pPr>
            <a:endParaRPr/>
          </a:p>
          <a:p>
            <a:pPr marL="0" lvl="0" indent="0" algn="l" rtl="0">
              <a:spcBef>
                <a:spcPts val="0"/>
              </a:spcBef>
              <a:spcAft>
                <a:spcPts val="0"/>
              </a:spcAft>
              <a:buNone/>
            </a:pPr>
            <a:r>
              <a:rPr lang="en-GB"/>
              <a:t>For monoscopic video this is captured with two fish eye lenses, which is then stitched together into an equirectangular image. This can provide a 360 degree image but without depth information, since there is only one image for both eyes.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40ab981b0_2_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440ab981b0_2_1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Stereoscopic 360 uses an array of lenses to generate a slightly different point of view for each eye- which when viewed back gives the impression of 3D.  </a:t>
            </a:r>
            <a:endParaRPr/>
          </a:p>
          <a:p>
            <a:pPr marL="0" lvl="0" indent="0" algn="l" rtl="0">
              <a:spcBef>
                <a:spcPts val="0"/>
              </a:spcBef>
              <a:spcAft>
                <a:spcPts val="0"/>
              </a:spcAft>
              <a:buNone/>
            </a:pPr>
            <a:endParaRPr/>
          </a:p>
          <a:p>
            <a:pPr marL="0" lvl="0" indent="0" algn="l" rtl="0">
              <a:spcBef>
                <a:spcPts val="0"/>
              </a:spcBef>
              <a:spcAft>
                <a:spcPts val="0"/>
              </a:spcAft>
              <a:buNone/>
            </a:pPr>
            <a:r>
              <a:rPr lang="en-GB"/>
              <a:t>In this diagram you can see that the image for the right eye is generated from the left most part of the right camera, whilst the image for the left eye is generated from the right most part of the left camera, giving us a 2 slightly different perspectives of the same scene.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4541dda197_4_4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4541dda197_4_4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 green all the left eye images are stitched together, and in purple all the right eye images are stitched together. </a:t>
            </a:r>
            <a:endParaRPr/>
          </a:p>
          <a:p>
            <a:pPr marL="0" lvl="0" indent="0" algn="l" rtl="0">
              <a:spcBef>
                <a:spcPts val="0"/>
              </a:spcBef>
              <a:spcAft>
                <a:spcPts val="0"/>
              </a:spcAft>
              <a:buNone/>
            </a:pPr>
            <a:endParaRPr/>
          </a:p>
          <a:p>
            <a:pPr marL="0" lvl="0" indent="0" algn="l" rtl="0">
              <a:spcBef>
                <a:spcPts val="0"/>
              </a:spcBef>
              <a:spcAft>
                <a:spcPts val="0"/>
              </a:spcAft>
              <a:buNone/>
            </a:pPr>
            <a:r>
              <a:rPr lang="en-GB"/>
              <a:t>Once stitched, the information for each eye is stored in a rectangular frame with the media for each eye either top and bottom or side by side.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45242dec15_1_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45242dec15_1_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files characteristics can we expect? </a:t>
            </a:r>
            <a:endParaRPr/>
          </a:p>
          <a:p>
            <a:pPr marL="457200" lvl="0" indent="-298450" algn="l" rtl="0">
              <a:spcBef>
                <a:spcPts val="0"/>
              </a:spcBef>
              <a:spcAft>
                <a:spcPts val="0"/>
              </a:spcAft>
              <a:buSzPts val="1100"/>
              <a:buChar char="●"/>
            </a:pPr>
            <a:r>
              <a:rPr lang="en-GB"/>
              <a:t>Containers are standard mp4, mkv etc </a:t>
            </a:r>
            <a:endParaRPr/>
          </a:p>
          <a:p>
            <a:pPr marL="457200" lvl="0" indent="-298450" algn="l" rtl="0">
              <a:spcBef>
                <a:spcPts val="0"/>
              </a:spcBef>
              <a:spcAft>
                <a:spcPts val="0"/>
              </a:spcAft>
              <a:buSzPts val="1100"/>
              <a:buChar char="●"/>
            </a:pPr>
            <a:r>
              <a:rPr lang="en-GB"/>
              <a:t>Aspect ratio of equirectangular is often 2:1 which covers 360 horizontally and 180 degrees vertically. </a:t>
            </a:r>
            <a:endParaRPr/>
          </a:p>
          <a:p>
            <a:pPr marL="457200" lvl="0" indent="-298450" algn="l" rtl="0">
              <a:spcBef>
                <a:spcPts val="0"/>
              </a:spcBef>
              <a:spcAft>
                <a:spcPts val="0"/>
              </a:spcAft>
              <a:buClr>
                <a:schemeClr val="dk1"/>
              </a:buClr>
              <a:buSzPts val="1100"/>
              <a:buChar char="●"/>
            </a:pPr>
            <a:r>
              <a:rPr lang="en-GB">
                <a:solidFill>
                  <a:schemeClr val="dk1"/>
                </a:solidFill>
              </a:rPr>
              <a:t>There is an importance of high frame rate- as your head moves from left to right, a low frame rate will become quickly apparent as lag in the image, and beyond looking bad this can also increase feelings of nausea. Commonly around 60fps. </a:t>
            </a:r>
            <a:endParaRPr/>
          </a:p>
          <a:p>
            <a:pPr marL="457200" lvl="0" indent="-298450" algn="l" rtl="0">
              <a:spcBef>
                <a:spcPts val="0"/>
              </a:spcBef>
              <a:spcAft>
                <a:spcPts val="0"/>
              </a:spcAft>
              <a:buSzPts val="1100"/>
              <a:buChar char="●"/>
            </a:pPr>
            <a:r>
              <a:rPr lang="en-GB"/>
              <a:t>Resolutions are high because of the 360 nature of the video- they need to contain a lot of information. When you take into consideration how much field of view your eye has within the environment, a 4k resolution would have the equivalent visible resolution of 1024. Therefore What would be considered a high resolution in flat video can look pretty low when viewed in VR. </a:t>
            </a:r>
            <a:endParaRPr/>
          </a:p>
          <a:p>
            <a:pPr marL="457200" lvl="0" indent="-298450" algn="l" rtl="0">
              <a:spcBef>
                <a:spcPts val="0"/>
              </a:spcBef>
              <a:spcAft>
                <a:spcPts val="0"/>
              </a:spcAft>
              <a:buSzPts val="1100"/>
              <a:buChar char="●"/>
            </a:pPr>
            <a:r>
              <a:rPr lang="en-GB"/>
              <a:t>H265 enables file sizes to be small- but at the price of computing overhead- which not all portable players can decode at the moment. </a:t>
            </a:r>
            <a:endParaRPr/>
          </a:p>
          <a:p>
            <a:pPr marL="457200" lvl="0" indent="-298450" algn="l" rtl="0">
              <a:spcBef>
                <a:spcPts val="0"/>
              </a:spcBef>
              <a:spcAft>
                <a:spcPts val="0"/>
              </a:spcAft>
              <a:buSzPts val="1100"/>
              <a:buChar char="●"/>
            </a:pPr>
            <a:r>
              <a:rPr lang="en-GB"/>
              <a:t>Therefore because of the variety of computational power and display resolution of the playback hardware, we can expect to see a few different permutations of these. </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www.imgtec.com/blog/speeding-up-gpu-barrel-distortion-correction-in-mobile-vr/"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xinreality.com/wiki/Asynchronous_Spacewarp"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4.gif"/></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www.khronos.org/openxr/"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www.khronos.org/openx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theta360.guide/plugin-guide/fisheye/" TargetMode="Externa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140600"/>
            <a:ext cx="8520600" cy="150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dirty="0"/>
              <a:t>Developing a High Level Preservation Strategy for Virtual Reality Artworks</a:t>
            </a:r>
            <a:endParaRPr sz="3200" b="1" dirty="0"/>
          </a:p>
        </p:txBody>
      </p:sp>
      <p:sp>
        <p:nvSpPr>
          <p:cNvPr id="55" name="Google Shape;55;p13"/>
          <p:cNvSpPr txBox="1">
            <a:spLocks noGrp="1"/>
          </p:cNvSpPr>
          <p:nvPr>
            <p:ph type="subTitle" idx="1"/>
          </p:nvPr>
        </p:nvSpPr>
        <p:spPr>
          <a:xfrm>
            <a:off x="311700" y="2529325"/>
            <a:ext cx="8520600" cy="173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400" b="1"/>
              <a:t>Tom Ensom &amp; Jack McConchie</a:t>
            </a:r>
            <a:endParaRPr sz="2400" b="1"/>
          </a:p>
          <a:p>
            <a:pPr marL="0" lvl="0" indent="0" algn="ctr" rtl="0">
              <a:spcBef>
                <a:spcPts val="0"/>
              </a:spcBef>
              <a:spcAft>
                <a:spcPts val="0"/>
              </a:spcAft>
              <a:buNone/>
            </a:pPr>
            <a:endParaRPr sz="2400"/>
          </a:p>
          <a:p>
            <a:pPr marL="0" lvl="0" indent="0" algn="ctr" rtl="0">
              <a:spcBef>
                <a:spcPts val="0"/>
              </a:spcBef>
              <a:spcAft>
                <a:spcPts val="0"/>
              </a:spcAft>
              <a:buNone/>
            </a:pPr>
            <a:r>
              <a:rPr lang="en-GB" sz="1800"/>
              <a:t>No Time To Wait 3, BFI, London</a:t>
            </a:r>
            <a:endParaRPr sz="1800"/>
          </a:p>
          <a:p>
            <a:pPr marL="0" lvl="0" indent="0" algn="ctr" rtl="0">
              <a:spcBef>
                <a:spcPts val="0"/>
              </a:spcBef>
              <a:spcAft>
                <a:spcPts val="0"/>
              </a:spcAft>
              <a:buNone/>
            </a:pPr>
            <a:r>
              <a:rPr lang="en-GB" sz="1800"/>
              <a:t>23 October 2018</a:t>
            </a:r>
            <a:endParaRPr sz="1800"/>
          </a:p>
          <a:p>
            <a:pPr marL="0" lvl="0" indent="0" algn="ctr" rtl="0">
              <a:spcBef>
                <a:spcPts val="0"/>
              </a:spcBef>
              <a:spcAft>
                <a:spcPts val="0"/>
              </a:spcAft>
              <a:buNone/>
            </a:pPr>
            <a:endParaRPr sz="2400"/>
          </a:p>
        </p:txBody>
      </p:sp>
      <p:pic>
        <p:nvPicPr>
          <p:cNvPr id="56" name="Google Shape;56;p13"/>
          <p:cNvPicPr preferRelativeResize="0"/>
          <p:nvPr/>
        </p:nvPicPr>
        <p:blipFill rotWithShape="1">
          <a:blip r:embed="rId3">
            <a:alphaModFix/>
          </a:blip>
          <a:srcRect l="14940" t="22962" r="13333" b="21666"/>
          <a:stretch/>
        </p:blipFill>
        <p:spPr>
          <a:xfrm>
            <a:off x="3593475" y="245425"/>
            <a:ext cx="1631900" cy="810675"/>
          </a:xfrm>
          <a:prstGeom prst="rect">
            <a:avLst/>
          </a:prstGeom>
          <a:noFill/>
          <a:ln>
            <a:noFill/>
          </a:ln>
        </p:spPr>
      </p:pic>
      <p:sp>
        <p:nvSpPr>
          <p:cNvPr id="57" name="Google Shape;57;p13"/>
          <p:cNvSpPr txBox="1"/>
          <p:nvPr/>
        </p:nvSpPr>
        <p:spPr>
          <a:xfrm>
            <a:off x="363950" y="4454150"/>
            <a:ext cx="8364000" cy="524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GB">
                <a:solidFill>
                  <a:schemeClr val="dk2"/>
                </a:solidFill>
              </a:rPr>
              <a:t>Supported by Carla Rapoport, Lumen Art Projects Ltd.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360 Video: </a:t>
            </a:r>
            <a:r>
              <a:rPr lang="en-GB" b="1"/>
              <a:t>Playback</a:t>
            </a:r>
            <a:r>
              <a:rPr lang="en-GB"/>
              <a:t> </a:t>
            </a:r>
            <a:endParaRPr/>
          </a:p>
          <a:p>
            <a:pPr marL="0" lvl="0" indent="0" algn="l" rtl="0">
              <a:spcBef>
                <a:spcPts val="0"/>
              </a:spcBef>
              <a:spcAft>
                <a:spcPts val="0"/>
              </a:spcAft>
              <a:buNone/>
            </a:pPr>
            <a:endParaRPr/>
          </a:p>
        </p:txBody>
      </p:sp>
      <p:sp>
        <p:nvSpPr>
          <p:cNvPr id="172" name="Google Shape;172;p22"/>
          <p:cNvSpPr txBox="1"/>
          <p:nvPr/>
        </p:nvSpPr>
        <p:spPr>
          <a:xfrm>
            <a:off x="1250113" y="3009200"/>
            <a:ext cx="1650900" cy="42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t>Equirectangular</a:t>
            </a:r>
            <a:endParaRPr/>
          </a:p>
        </p:txBody>
      </p:sp>
      <p:pic>
        <p:nvPicPr>
          <p:cNvPr id="173" name="Google Shape;173;p22"/>
          <p:cNvPicPr preferRelativeResize="0"/>
          <p:nvPr/>
        </p:nvPicPr>
        <p:blipFill>
          <a:blip r:embed="rId3">
            <a:alphaModFix/>
          </a:blip>
          <a:stretch>
            <a:fillRect/>
          </a:stretch>
        </p:blipFill>
        <p:spPr>
          <a:xfrm>
            <a:off x="152425" y="2025575"/>
            <a:ext cx="3846276" cy="1923150"/>
          </a:xfrm>
          <a:prstGeom prst="rect">
            <a:avLst/>
          </a:prstGeom>
          <a:noFill/>
          <a:ln>
            <a:noFill/>
          </a:ln>
        </p:spPr>
      </p:pic>
      <p:sp>
        <p:nvSpPr>
          <p:cNvPr id="174" name="Google Shape;174;p22"/>
          <p:cNvSpPr txBox="1"/>
          <p:nvPr/>
        </p:nvSpPr>
        <p:spPr>
          <a:xfrm>
            <a:off x="311700" y="1017725"/>
            <a:ext cx="47100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Equirectangular </a:t>
            </a:r>
            <a:endParaRPr/>
          </a:p>
        </p:txBody>
      </p:sp>
      <p:pic>
        <p:nvPicPr>
          <p:cNvPr id="175" name="Google Shape;175;p22"/>
          <p:cNvPicPr preferRelativeResize="0"/>
          <p:nvPr/>
        </p:nvPicPr>
        <p:blipFill>
          <a:blip r:embed="rId4">
            <a:alphaModFix/>
          </a:blip>
          <a:stretch>
            <a:fillRect/>
          </a:stretch>
        </p:blipFill>
        <p:spPr>
          <a:xfrm>
            <a:off x="6402850" y="1810750"/>
            <a:ext cx="2741150" cy="2274400"/>
          </a:xfrm>
          <a:prstGeom prst="rect">
            <a:avLst/>
          </a:prstGeom>
          <a:noFill/>
          <a:ln>
            <a:noFill/>
          </a:ln>
        </p:spPr>
      </p:pic>
      <p:pic>
        <p:nvPicPr>
          <p:cNvPr id="176" name="Google Shape;176;p22"/>
          <p:cNvPicPr preferRelativeResize="0"/>
          <p:nvPr/>
        </p:nvPicPr>
        <p:blipFill>
          <a:blip r:embed="rId5">
            <a:alphaModFix/>
          </a:blip>
          <a:stretch>
            <a:fillRect/>
          </a:stretch>
        </p:blipFill>
        <p:spPr>
          <a:xfrm>
            <a:off x="3998700" y="1515875"/>
            <a:ext cx="2569274" cy="25692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360 Video: </a:t>
            </a:r>
            <a:r>
              <a:rPr lang="en-GB" b="1"/>
              <a:t>Playback</a:t>
            </a:r>
            <a:r>
              <a:rPr lang="en-GB"/>
              <a:t> </a:t>
            </a:r>
            <a:endParaRPr/>
          </a:p>
          <a:p>
            <a:pPr marL="0" lvl="0" indent="0" algn="l" rtl="0">
              <a:spcBef>
                <a:spcPts val="0"/>
              </a:spcBef>
              <a:spcAft>
                <a:spcPts val="0"/>
              </a:spcAft>
              <a:buNone/>
            </a:pPr>
            <a:endParaRPr/>
          </a:p>
        </p:txBody>
      </p:sp>
      <p:sp>
        <p:nvSpPr>
          <p:cNvPr id="182" name="Google Shape;182;p23"/>
          <p:cNvSpPr txBox="1"/>
          <p:nvPr/>
        </p:nvSpPr>
        <p:spPr>
          <a:xfrm>
            <a:off x="311700" y="948575"/>
            <a:ext cx="47100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Cubemap </a:t>
            </a:r>
            <a:endParaRPr/>
          </a:p>
          <a:p>
            <a:pPr marL="0" lvl="0" indent="0" algn="l" rtl="0">
              <a:spcBef>
                <a:spcPts val="0"/>
              </a:spcBef>
              <a:spcAft>
                <a:spcPts val="0"/>
              </a:spcAft>
              <a:buNone/>
            </a:pPr>
            <a:endParaRPr/>
          </a:p>
        </p:txBody>
      </p:sp>
      <p:pic>
        <p:nvPicPr>
          <p:cNvPr id="183" name="Google Shape;183;p23"/>
          <p:cNvPicPr preferRelativeResize="0"/>
          <p:nvPr/>
        </p:nvPicPr>
        <p:blipFill rotWithShape="1">
          <a:blip r:embed="rId3">
            <a:alphaModFix/>
          </a:blip>
          <a:srcRect t="5669" r="-2997"/>
          <a:stretch/>
        </p:blipFill>
        <p:spPr>
          <a:xfrm>
            <a:off x="116200" y="1712750"/>
            <a:ext cx="3520650" cy="2418374"/>
          </a:xfrm>
          <a:prstGeom prst="rect">
            <a:avLst/>
          </a:prstGeom>
          <a:noFill/>
          <a:ln>
            <a:noFill/>
          </a:ln>
        </p:spPr>
      </p:pic>
      <p:pic>
        <p:nvPicPr>
          <p:cNvPr id="184" name="Google Shape;184;p23"/>
          <p:cNvPicPr preferRelativeResize="0"/>
          <p:nvPr/>
        </p:nvPicPr>
        <p:blipFill>
          <a:blip r:embed="rId4">
            <a:alphaModFix/>
          </a:blip>
          <a:stretch>
            <a:fillRect/>
          </a:stretch>
        </p:blipFill>
        <p:spPr>
          <a:xfrm>
            <a:off x="6379450" y="1621775"/>
            <a:ext cx="2657475" cy="2600325"/>
          </a:xfrm>
          <a:prstGeom prst="rect">
            <a:avLst/>
          </a:prstGeom>
          <a:noFill/>
          <a:ln>
            <a:noFill/>
          </a:ln>
        </p:spPr>
      </p:pic>
      <p:pic>
        <p:nvPicPr>
          <p:cNvPr id="185" name="Google Shape;185;p23"/>
          <p:cNvPicPr preferRelativeResize="0"/>
          <p:nvPr/>
        </p:nvPicPr>
        <p:blipFill>
          <a:blip r:embed="rId5">
            <a:alphaModFix/>
          </a:blip>
          <a:stretch>
            <a:fillRect/>
          </a:stretch>
        </p:blipFill>
        <p:spPr>
          <a:xfrm rot="318886">
            <a:off x="3365750" y="1345875"/>
            <a:ext cx="3152126" cy="31521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360 Video: </a:t>
            </a:r>
            <a:r>
              <a:rPr lang="en-GB" b="1"/>
              <a:t>Playback</a:t>
            </a:r>
            <a:r>
              <a:rPr lang="en-GB"/>
              <a:t> </a:t>
            </a:r>
            <a:endParaRPr/>
          </a:p>
          <a:p>
            <a:pPr marL="0" lvl="0" indent="0" algn="l" rtl="0">
              <a:spcBef>
                <a:spcPts val="0"/>
              </a:spcBef>
              <a:spcAft>
                <a:spcPts val="0"/>
              </a:spcAft>
              <a:buNone/>
            </a:pPr>
            <a:endParaRPr/>
          </a:p>
        </p:txBody>
      </p:sp>
      <p:sp>
        <p:nvSpPr>
          <p:cNvPr id="191" name="Google Shape;191;p24"/>
          <p:cNvSpPr txBox="1"/>
          <p:nvPr/>
        </p:nvSpPr>
        <p:spPr>
          <a:xfrm>
            <a:off x="311700" y="953425"/>
            <a:ext cx="3612900" cy="4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Pyramid </a:t>
            </a:r>
            <a:endParaRPr/>
          </a:p>
        </p:txBody>
      </p:sp>
      <p:pic>
        <p:nvPicPr>
          <p:cNvPr id="192" name="Google Shape;192;p24"/>
          <p:cNvPicPr preferRelativeResize="0"/>
          <p:nvPr/>
        </p:nvPicPr>
        <p:blipFill>
          <a:blip r:embed="rId3">
            <a:alphaModFix/>
          </a:blip>
          <a:stretch>
            <a:fillRect/>
          </a:stretch>
        </p:blipFill>
        <p:spPr>
          <a:xfrm>
            <a:off x="3337325" y="1709451"/>
            <a:ext cx="2469349" cy="2469375"/>
          </a:xfrm>
          <a:prstGeom prst="rect">
            <a:avLst/>
          </a:prstGeom>
          <a:noFill/>
          <a:ln>
            <a:noFill/>
          </a:ln>
        </p:spPr>
      </p:pic>
      <p:sp>
        <p:nvSpPr>
          <p:cNvPr id="193" name="Google Shape;193;p24"/>
          <p:cNvSpPr txBox="1"/>
          <p:nvPr/>
        </p:nvSpPr>
        <p:spPr>
          <a:xfrm>
            <a:off x="741300" y="4626000"/>
            <a:ext cx="7661400" cy="5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t>Image credit: https://code.fb.com/virtual-reality/next-generation-video-encoding-techniques-for-360-video-and-vr/</a:t>
            </a:r>
            <a:endParaRPr sz="1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360 Video: </a:t>
            </a:r>
            <a:r>
              <a:rPr lang="en-GB" b="1"/>
              <a:t>Playback</a:t>
            </a:r>
            <a:r>
              <a:rPr lang="en-GB"/>
              <a:t> </a:t>
            </a:r>
            <a:endParaRPr/>
          </a:p>
          <a:p>
            <a:pPr marL="0" lvl="0" indent="0" algn="l" rtl="0">
              <a:spcBef>
                <a:spcPts val="0"/>
              </a:spcBef>
              <a:spcAft>
                <a:spcPts val="0"/>
              </a:spcAft>
              <a:buNone/>
            </a:pPr>
            <a:endParaRPr/>
          </a:p>
        </p:txBody>
      </p:sp>
      <p:pic>
        <p:nvPicPr>
          <p:cNvPr id="199" name="Google Shape;199;p25"/>
          <p:cNvPicPr preferRelativeResize="0"/>
          <p:nvPr/>
        </p:nvPicPr>
        <p:blipFill>
          <a:blip r:embed="rId3">
            <a:alphaModFix/>
          </a:blip>
          <a:stretch>
            <a:fillRect/>
          </a:stretch>
        </p:blipFill>
        <p:spPr>
          <a:xfrm>
            <a:off x="494275" y="1260100"/>
            <a:ext cx="2517850" cy="786000"/>
          </a:xfrm>
          <a:prstGeom prst="rect">
            <a:avLst/>
          </a:prstGeom>
          <a:noFill/>
          <a:ln>
            <a:noFill/>
          </a:ln>
        </p:spPr>
      </p:pic>
      <p:pic>
        <p:nvPicPr>
          <p:cNvPr id="200" name="Google Shape;200;p25"/>
          <p:cNvPicPr preferRelativeResize="0"/>
          <p:nvPr/>
        </p:nvPicPr>
        <p:blipFill>
          <a:blip r:embed="rId3">
            <a:alphaModFix/>
          </a:blip>
          <a:stretch>
            <a:fillRect/>
          </a:stretch>
        </p:blipFill>
        <p:spPr>
          <a:xfrm>
            <a:off x="494275" y="2046100"/>
            <a:ext cx="2517850" cy="786000"/>
          </a:xfrm>
          <a:prstGeom prst="rect">
            <a:avLst/>
          </a:prstGeom>
          <a:noFill/>
          <a:ln>
            <a:noFill/>
          </a:ln>
        </p:spPr>
      </p:pic>
      <p:pic>
        <p:nvPicPr>
          <p:cNvPr id="201" name="Google Shape;201;p25"/>
          <p:cNvPicPr preferRelativeResize="0"/>
          <p:nvPr/>
        </p:nvPicPr>
        <p:blipFill>
          <a:blip r:embed="rId3">
            <a:alphaModFix/>
          </a:blip>
          <a:stretch>
            <a:fillRect/>
          </a:stretch>
        </p:blipFill>
        <p:spPr>
          <a:xfrm>
            <a:off x="494275" y="3171400"/>
            <a:ext cx="1270651" cy="1597525"/>
          </a:xfrm>
          <a:prstGeom prst="rect">
            <a:avLst/>
          </a:prstGeom>
          <a:noFill/>
          <a:ln>
            <a:noFill/>
          </a:ln>
        </p:spPr>
      </p:pic>
      <p:pic>
        <p:nvPicPr>
          <p:cNvPr id="202" name="Google Shape;202;p25"/>
          <p:cNvPicPr preferRelativeResize="0"/>
          <p:nvPr/>
        </p:nvPicPr>
        <p:blipFill>
          <a:blip r:embed="rId3">
            <a:alphaModFix/>
          </a:blip>
          <a:stretch>
            <a:fillRect/>
          </a:stretch>
        </p:blipFill>
        <p:spPr>
          <a:xfrm>
            <a:off x="1764925" y="3171400"/>
            <a:ext cx="1270651" cy="1597525"/>
          </a:xfrm>
          <a:prstGeom prst="rect">
            <a:avLst/>
          </a:prstGeom>
          <a:noFill/>
          <a:ln>
            <a:noFill/>
          </a:ln>
        </p:spPr>
      </p:pic>
      <p:sp>
        <p:nvSpPr>
          <p:cNvPr id="203" name="Google Shape;203;p25"/>
          <p:cNvSpPr txBox="1"/>
          <p:nvPr/>
        </p:nvSpPr>
        <p:spPr>
          <a:xfrm>
            <a:off x="3868500" y="1442425"/>
            <a:ext cx="4963800" cy="12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t>Top bottom stereoscopic 360 equirectangular projection </a:t>
            </a:r>
            <a:endParaRPr/>
          </a:p>
          <a:p>
            <a:pPr marL="0" lvl="0" indent="0" algn="ctr" rtl="0">
              <a:spcBef>
                <a:spcPts val="0"/>
              </a:spcBef>
              <a:spcAft>
                <a:spcPts val="0"/>
              </a:spcAft>
              <a:buNone/>
            </a:pPr>
            <a:endParaRPr/>
          </a:p>
          <a:p>
            <a:pPr marL="0" lvl="0" indent="0" algn="ctr" rtl="0">
              <a:spcBef>
                <a:spcPts val="0"/>
              </a:spcBef>
              <a:spcAft>
                <a:spcPts val="0"/>
              </a:spcAft>
              <a:buNone/>
            </a:pPr>
            <a:r>
              <a:rPr lang="en-GB"/>
              <a:t>Identifying string: “</a:t>
            </a:r>
            <a:r>
              <a:rPr lang="en-GB">
                <a:solidFill>
                  <a:srgbClr val="FF0000"/>
                </a:solidFill>
              </a:rPr>
              <a:t>3dv</a:t>
            </a:r>
            <a:r>
              <a:rPr lang="en-GB"/>
              <a:t>” or “</a:t>
            </a:r>
            <a:r>
              <a:rPr lang="en-GB">
                <a:solidFill>
                  <a:srgbClr val="FF0000"/>
                </a:solidFill>
              </a:rPr>
              <a:t>_tb</a:t>
            </a:r>
            <a:r>
              <a:rPr lang="en-GB"/>
              <a:t>” </a:t>
            </a:r>
            <a:endParaRPr/>
          </a:p>
          <a:p>
            <a:pPr marL="0" lvl="0" indent="0" algn="ctr" rtl="0">
              <a:spcBef>
                <a:spcPts val="0"/>
              </a:spcBef>
              <a:spcAft>
                <a:spcPts val="0"/>
              </a:spcAft>
              <a:buNone/>
            </a:pPr>
            <a:endParaRPr/>
          </a:p>
          <a:p>
            <a:pPr marL="0" lvl="0" indent="0" algn="ctr" rtl="0">
              <a:spcBef>
                <a:spcPts val="0"/>
              </a:spcBef>
              <a:spcAft>
                <a:spcPts val="0"/>
              </a:spcAft>
              <a:buNone/>
            </a:pPr>
            <a:r>
              <a:rPr lang="en-GB"/>
              <a:t>examplemedia_3dv_.mp4</a:t>
            </a:r>
            <a:endParaRPr/>
          </a:p>
        </p:txBody>
      </p:sp>
      <p:sp>
        <p:nvSpPr>
          <p:cNvPr id="204" name="Google Shape;204;p25"/>
          <p:cNvSpPr txBox="1"/>
          <p:nvPr/>
        </p:nvSpPr>
        <p:spPr>
          <a:xfrm>
            <a:off x="3977700" y="3350788"/>
            <a:ext cx="4963800" cy="10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t>Left right stereoscopic 360 equirectangular projection </a:t>
            </a:r>
            <a:endParaRPr/>
          </a:p>
          <a:p>
            <a:pPr marL="0" lvl="0" indent="0" algn="ctr" rtl="0">
              <a:spcBef>
                <a:spcPts val="0"/>
              </a:spcBef>
              <a:spcAft>
                <a:spcPts val="0"/>
              </a:spcAft>
              <a:buNone/>
            </a:pPr>
            <a:endParaRPr/>
          </a:p>
          <a:p>
            <a:pPr marL="0" lvl="0" indent="0" algn="ctr" rtl="0">
              <a:spcBef>
                <a:spcPts val="0"/>
              </a:spcBef>
              <a:spcAft>
                <a:spcPts val="0"/>
              </a:spcAft>
              <a:buNone/>
            </a:pPr>
            <a:r>
              <a:rPr lang="en-GB"/>
              <a:t>Identifying string: “</a:t>
            </a:r>
            <a:r>
              <a:rPr lang="en-GB">
                <a:solidFill>
                  <a:srgbClr val="FF0000"/>
                </a:solidFill>
              </a:rPr>
              <a:t>3dh</a:t>
            </a:r>
            <a:r>
              <a:rPr lang="en-GB"/>
              <a:t>” or “</a:t>
            </a:r>
            <a:r>
              <a:rPr lang="en-GB">
                <a:solidFill>
                  <a:srgbClr val="FF0000"/>
                </a:solidFill>
              </a:rPr>
              <a:t>_lr</a:t>
            </a:r>
            <a:r>
              <a:rPr lang="en-GB"/>
              <a:t>” </a:t>
            </a:r>
            <a:endParaRPr/>
          </a:p>
          <a:p>
            <a:pPr marL="0" lvl="0" indent="0" algn="ctr" rtl="0">
              <a:spcBef>
                <a:spcPts val="0"/>
              </a:spcBef>
              <a:spcAft>
                <a:spcPts val="0"/>
              </a:spcAft>
              <a:buNone/>
            </a:pPr>
            <a:endParaRPr/>
          </a:p>
          <a:p>
            <a:pPr marL="0" lvl="0" indent="0" algn="ctr" rtl="0">
              <a:spcBef>
                <a:spcPts val="0"/>
              </a:spcBef>
              <a:spcAft>
                <a:spcPts val="0"/>
              </a:spcAft>
              <a:buNone/>
            </a:pPr>
            <a:r>
              <a:rPr lang="en-GB"/>
              <a:t>examplemedia_3dh_.mp4</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360 Audio: </a:t>
            </a:r>
            <a:r>
              <a:rPr lang="en-GB" b="1"/>
              <a:t>Production</a:t>
            </a:r>
            <a:r>
              <a:rPr lang="en-GB"/>
              <a:t> </a:t>
            </a:r>
            <a:endParaRPr/>
          </a:p>
          <a:p>
            <a:pPr marL="0" lvl="0" indent="0" algn="l" rtl="0">
              <a:spcBef>
                <a:spcPts val="0"/>
              </a:spcBef>
              <a:spcAft>
                <a:spcPts val="0"/>
              </a:spcAft>
              <a:buNone/>
            </a:pPr>
            <a:endParaRPr sz="1400"/>
          </a:p>
        </p:txBody>
      </p:sp>
      <p:sp>
        <p:nvSpPr>
          <p:cNvPr id="210" name="Google Shape;210;p26"/>
          <p:cNvSpPr txBox="1"/>
          <p:nvPr/>
        </p:nvSpPr>
        <p:spPr>
          <a:xfrm>
            <a:off x="1353975" y="1241800"/>
            <a:ext cx="4614600" cy="53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11" name="Google Shape;211;p26"/>
          <p:cNvPicPr preferRelativeResize="0"/>
          <p:nvPr/>
        </p:nvPicPr>
        <p:blipFill rotWithShape="1">
          <a:blip r:embed="rId3">
            <a:alphaModFix/>
          </a:blip>
          <a:srcRect l="36415" r="32149" b="52961"/>
          <a:stretch/>
        </p:blipFill>
        <p:spPr>
          <a:xfrm>
            <a:off x="1627850" y="1780300"/>
            <a:ext cx="1722548" cy="2577600"/>
          </a:xfrm>
          <a:prstGeom prst="rect">
            <a:avLst/>
          </a:prstGeom>
          <a:noFill/>
          <a:ln>
            <a:noFill/>
          </a:ln>
        </p:spPr>
      </p:pic>
      <p:sp>
        <p:nvSpPr>
          <p:cNvPr id="212" name="Google Shape;212;p26"/>
          <p:cNvSpPr txBox="1"/>
          <p:nvPr/>
        </p:nvSpPr>
        <p:spPr>
          <a:xfrm>
            <a:off x="1578275" y="1615825"/>
            <a:ext cx="1498200" cy="70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t>“A” Format </a:t>
            </a:r>
            <a:endParaRPr/>
          </a:p>
          <a:p>
            <a:pPr marL="0" lvl="0" indent="0" algn="ctr" rtl="0">
              <a:spcBef>
                <a:spcPts val="0"/>
              </a:spcBef>
              <a:spcAft>
                <a:spcPts val="0"/>
              </a:spcAft>
              <a:buNone/>
            </a:pPr>
            <a:r>
              <a:rPr lang="en-GB"/>
              <a:t>Raw audio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3" name="Google Shape;213;p26"/>
          <p:cNvSpPr txBox="1"/>
          <p:nvPr/>
        </p:nvSpPr>
        <p:spPr>
          <a:xfrm>
            <a:off x="5191575" y="1564688"/>
            <a:ext cx="2900100" cy="66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t>“B” Format </a:t>
            </a:r>
            <a:endParaRPr/>
          </a:p>
          <a:p>
            <a:pPr marL="0" lvl="0" indent="0" algn="ctr" rtl="0">
              <a:spcBef>
                <a:spcPts val="0"/>
              </a:spcBef>
              <a:spcAft>
                <a:spcPts val="0"/>
              </a:spcAft>
              <a:buNone/>
            </a:pPr>
            <a:r>
              <a:rPr lang="en-GB"/>
              <a:t>Amplitude and spatial information </a:t>
            </a:r>
            <a:endParaRPr/>
          </a:p>
          <a:p>
            <a:pPr marL="0" lvl="0" indent="0" algn="l" rtl="0">
              <a:spcBef>
                <a:spcPts val="0"/>
              </a:spcBef>
              <a:spcAft>
                <a:spcPts val="0"/>
              </a:spcAft>
              <a:buNone/>
            </a:pP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endParaRPr/>
          </a:p>
        </p:txBody>
      </p:sp>
      <p:pic>
        <p:nvPicPr>
          <p:cNvPr id="214" name="Google Shape;214;p26"/>
          <p:cNvPicPr preferRelativeResize="0"/>
          <p:nvPr/>
        </p:nvPicPr>
        <p:blipFill>
          <a:blip r:embed="rId4">
            <a:alphaModFix/>
          </a:blip>
          <a:stretch>
            <a:fillRect/>
          </a:stretch>
        </p:blipFill>
        <p:spPr>
          <a:xfrm>
            <a:off x="5589680" y="2193638"/>
            <a:ext cx="2502000" cy="2396387"/>
          </a:xfrm>
          <a:prstGeom prst="rect">
            <a:avLst/>
          </a:prstGeom>
          <a:noFill/>
          <a:ln>
            <a:noFill/>
          </a:ln>
        </p:spPr>
      </p:pic>
      <p:sp>
        <p:nvSpPr>
          <p:cNvPr id="215" name="Google Shape;215;p26"/>
          <p:cNvSpPr/>
          <p:nvPr/>
        </p:nvSpPr>
        <p:spPr>
          <a:xfrm>
            <a:off x="4103175" y="2983732"/>
            <a:ext cx="373800" cy="466800"/>
          </a:xfrm>
          <a:prstGeom prst="rightArrow">
            <a:avLst>
              <a:gd name="adj1" fmla="val 62299"/>
              <a:gd name="adj2"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360 Audio: </a:t>
            </a:r>
            <a:r>
              <a:rPr lang="en-GB" b="1"/>
              <a:t>Production</a:t>
            </a:r>
            <a:r>
              <a:rPr lang="en-GB"/>
              <a:t> </a:t>
            </a:r>
            <a:endParaRPr/>
          </a:p>
          <a:p>
            <a:pPr marL="0" lvl="0" indent="0" algn="l" rtl="0">
              <a:spcBef>
                <a:spcPts val="0"/>
              </a:spcBef>
              <a:spcAft>
                <a:spcPts val="0"/>
              </a:spcAft>
              <a:buNone/>
            </a:pPr>
            <a:endParaRPr/>
          </a:p>
        </p:txBody>
      </p:sp>
      <p:sp>
        <p:nvSpPr>
          <p:cNvPr id="221" name="Google Shape;221;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200">
              <a:solidFill>
                <a:srgbClr val="000000"/>
              </a:solidFill>
            </a:endParaRPr>
          </a:p>
          <a:p>
            <a:pPr marL="0" lvl="0" indent="0" algn="l" rtl="0">
              <a:lnSpc>
                <a:spcPct val="100000"/>
              </a:lnSpc>
              <a:spcBef>
                <a:spcPts val="0"/>
              </a:spcBef>
              <a:spcAft>
                <a:spcPts val="0"/>
              </a:spcAft>
              <a:buNone/>
            </a:pPr>
            <a:endParaRPr sz="1200">
              <a:solidFill>
                <a:srgbClr val="000000"/>
              </a:solidFill>
            </a:endParaRPr>
          </a:p>
          <a:p>
            <a:pPr marL="0" lvl="0" indent="0" algn="l" rtl="0">
              <a:lnSpc>
                <a:spcPct val="100000"/>
              </a:lnSpc>
              <a:spcBef>
                <a:spcPts val="0"/>
              </a:spcBef>
              <a:spcAft>
                <a:spcPts val="0"/>
              </a:spcAft>
              <a:buNone/>
            </a:pPr>
            <a:endParaRPr sz="1200">
              <a:solidFill>
                <a:srgbClr val="000000"/>
              </a:solidFill>
            </a:endParaRPr>
          </a:p>
          <a:p>
            <a:pPr marL="0" lvl="0" indent="0" algn="l" rtl="0">
              <a:lnSpc>
                <a:spcPct val="100000"/>
              </a:lnSpc>
              <a:spcBef>
                <a:spcPts val="0"/>
              </a:spcBef>
              <a:spcAft>
                <a:spcPts val="0"/>
              </a:spcAft>
              <a:buNone/>
            </a:pPr>
            <a:endParaRPr sz="1200">
              <a:solidFill>
                <a:srgbClr val="000000"/>
              </a:solidFill>
            </a:endParaRPr>
          </a:p>
          <a:p>
            <a:pPr marL="0" lvl="0" indent="0" algn="l" rtl="0">
              <a:lnSpc>
                <a:spcPct val="100000"/>
              </a:lnSpc>
              <a:spcBef>
                <a:spcPts val="0"/>
              </a:spcBef>
              <a:spcAft>
                <a:spcPts val="0"/>
              </a:spcAft>
              <a:buNone/>
            </a:pPr>
            <a:endParaRPr sz="1200">
              <a:solidFill>
                <a:srgbClr val="000000"/>
              </a:solidFill>
            </a:endParaRPr>
          </a:p>
          <a:p>
            <a:pPr marL="0" lvl="0" indent="0" algn="l" rtl="0">
              <a:spcBef>
                <a:spcPts val="0"/>
              </a:spcBef>
              <a:spcAft>
                <a:spcPts val="1600"/>
              </a:spcAft>
              <a:buNone/>
            </a:pPr>
            <a:endParaRPr/>
          </a:p>
        </p:txBody>
      </p:sp>
      <p:graphicFrame>
        <p:nvGraphicFramePr>
          <p:cNvPr id="222" name="Google Shape;222;p27"/>
          <p:cNvGraphicFramePr/>
          <p:nvPr/>
        </p:nvGraphicFramePr>
        <p:xfrm>
          <a:off x="952500" y="1809750"/>
          <a:ext cx="7239000" cy="1524000"/>
        </p:xfrm>
        <a:graphic>
          <a:graphicData uri="http://schemas.openxmlformats.org/drawingml/2006/table">
            <a:tbl>
              <a:tblPr>
                <a:noFill/>
                <a:tableStyleId>{0B7F2A7C-082C-4D9E-871E-022F62EB4B75}</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Clr>
                          <a:schemeClr val="dk1"/>
                        </a:buClr>
                        <a:buSzPts val="1100"/>
                        <a:buFont typeface="Arial"/>
                        <a:buNone/>
                      </a:pPr>
                      <a:r>
                        <a:rPr lang="en-GB" sz="1200" b="1">
                          <a:solidFill>
                            <a:schemeClr val="dk1"/>
                          </a:solidFill>
                        </a:rPr>
                        <a:t>Audio encoding </a:t>
                      </a:r>
                      <a:endParaRPr b="1"/>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sz="1200">
                          <a:solidFill>
                            <a:schemeClr val="dk1"/>
                          </a:solidFill>
                        </a:rPr>
                        <a:t>WAV, AIFF, AAC</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Clr>
                          <a:schemeClr val="dk1"/>
                        </a:buClr>
                        <a:buSzPts val="1100"/>
                        <a:buFont typeface="Arial"/>
                        <a:buNone/>
                      </a:pPr>
                      <a:r>
                        <a:rPr lang="en-GB" sz="1200" b="1">
                          <a:solidFill>
                            <a:schemeClr val="dk1"/>
                          </a:solidFill>
                        </a:rPr>
                        <a:t>Ambisonic “order” or number of channels </a:t>
                      </a:r>
                      <a:endParaRPr b="1"/>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sz="1200">
                          <a:solidFill>
                            <a:schemeClr val="dk1"/>
                          </a:solidFill>
                        </a:rPr>
                        <a:t>4, 9, 16 </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Clr>
                          <a:schemeClr val="dk1"/>
                        </a:buClr>
                        <a:buSzPts val="1100"/>
                        <a:buFont typeface="Arial"/>
                        <a:buNone/>
                      </a:pPr>
                      <a:r>
                        <a:rPr lang="en-GB" sz="1200" b="1">
                          <a:solidFill>
                            <a:schemeClr val="dk1"/>
                          </a:solidFill>
                        </a:rPr>
                        <a:t>Audio channel ordering</a:t>
                      </a:r>
                      <a:endParaRPr b="1"/>
                    </a:p>
                  </a:txBody>
                  <a:tcPr marL="91425" marR="91425" marT="91425" marB="91425"/>
                </a:tc>
                <a:tc>
                  <a:txBody>
                    <a:bodyPr/>
                    <a:lstStyle/>
                    <a:p>
                      <a:pPr marL="0" lvl="0" indent="0" algn="l" rtl="0">
                        <a:spcBef>
                          <a:spcPts val="0"/>
                        </a:spcBef>
                        <a:spcAft>
                          <a:spcPts val="0"/>
                        </a:spcAft>
                        <a:buNone/>
                      </a:pPr>
                      <a:r>
                        <a:rPr lang="en-GB" sz="1200">
                          <a:solidFill>
                            <a:schemeClr val="dk1"/>
                          </a:solidFill>
                        </a:rPr>
                        <a:t>Furse-Malham, ACN</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GB" sz="1200" b="1">
                          <a:solidFill>
                            <a:schemeClr val="dk1"/>
                          </a:solidFill>
                        </a:rPr>
                        <a:t>Audio channel spherical normalisation</a:t>
                      </a:r>
                      <a:endParaRPr b="1"/>
                    </a:p>
                  </a:txBody>
                  <a:tcPr marL="91425" marR="91425" marT="91425" marB="91425"/>
                </a:tc>
                <a:tc>
                  <a:txBody>
                    <a:bodyPr/>
                    <a:lstStyle/>
                    <a:p>
                      <a:pPr marL="0" lvl="0" indent="0" algn="l" rtl="0">
                        <a:spcBef>
                          <a:spcPts val="0"/>
                        </a:spcBef>
                        <a:spcAft>
                          <a:spcPts val="0"/>
                        </a:spcAft>
                        <a:buNone/>
                      </a:pPr>
                      <a:r>
                        <a:rPr lang="en-GB" sz="1200">
                          <a:solidFill>
                            <a:schemeClr val="dk1"/>
                          </a:solidFill>
                        </a:rPr>
                        <a:t>SN3D, maxN, N3D.</a:t>
                      </a:r>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360 Audio: </a:t>
            </a:r>
            <a:r>
              <a:rPr lang="en-GB" b="1"/>
              <a:t>Playback</a:t>
            </a:r>
            <a:r>
              <a:rPr lang="en-GB"/>
              <a:t> </a:t>
            </a:r>
            <a:endParaRPr/>
          </a:p>
          <a:p>
            <a:pPr marL="0" lvl="0" indent="0" algn="l" rtl="0">
              <a:spcBef>
                <a:spcPts val="0"/>
              </a:spcBef>
              <a:spcAft>
                <a:spcPts val="0"/>
              </a:spcAft>
              <a:buNone/>
            </a:pPr>
            <a:endParaRPr/>
          </a:p>
        </p:txBody>
      </p:sp>
      <p:pic>
        <p:nvPicPr>
          <p:cNvPr id="228" name="Google Shape;228;p28"/>
          <p:cNvPicPr preferRelativeResize="0"/>
          <p:nvPr/>
        </p:nvPicPr>
        <p:blipFill>
          <a:blip r:embed="rId3">
            <a:alphaModFix/>
          </a:blip>
          <a:stretch>
            <a:fillRect/>
          </a:stretch>
        </p:blipFill>
        <p:spPr>
          <a:xfrm>
            <a:off x="5070525" y="1960750"/>
            <a:ext cx="2130625" cy="2938700"/>
          </a:xfrm>
          <a:prstGeom prst="rect">
            <a:avLst/>
          </a:prstGeom>
          <a:noFill/>
          <a:ln>
            <a:noFill/>
          </a:ln>
        </p:spPr>
      </p:pic>
      <p:pic>
        <p:nvPicPr>
          <p:cNvPr id="229" name="Google Shape;229;p28"/>
          <p:cNvPicPr preferRelativeResize="0"/>
          <p:nvPr/>
        </p:nvPicPr>
        <p:blipFill>
          <a:blip r:embed="rId4">
            <a:alphaModFix/>
          </a:blip>
          <a:stretch>
            <a:fillRect/>
          </a:stretch>
        </p:blipFill>
        <p:spPr>
          <a:xfrm>
            <a:off x="2845350" y="1200123"/>
            <a:ext cx="979476" cy="979476"/>
          </a:xfrm>
          <a:prstGeom prst="rect">
            <a:avLst/>
          </a:prstGeom>
          <a:noFill/>
          <a:ln>
            <a:noFill/>
          </a:ln>
        </p:spPr>
      </p:pic>
      <p:cxnSp>
        <p:nvCxnSpPr>
          <p:cNvPr id="230" name="Google Shape;230;p28"/>
          <p:cNvCxnSpPr>
            <a:stCxn id="229" idx="3"/>
          </p:cNvCxnSpPr>
          <p:nvPr/>
        </p:nvCxnSpPr>
        <p:spPr>
          <a:xfrm>
            <a:off x="3824826" y="1689861"/>
            <a:ext cx="1683300" cy="799800"/>
          </a:xfrm>
          <a:prstGeom prst="straightConnector1">
            <a:avLst/>
          </a:prstGeom>
          <a:noFill/>
          <a:ln w="19050" cap="flat" cmpd="sng">
            <a:solidFill>
              <a:srgbClr val="FF0000"/>
            </a:solidFill>
            <a:prstDash val="solid"/>
            <a:round/>
            <a:headEnd type="none" w="med" len="med"/>
            <a:tailEnd type="triangle" w="med" len="med"/>
          </a:ln>
        </p:spPr>
      </p:cxnSp>
      <p:cxnSp>
        <p:nvCxnSpPr>
          <p:cNvPr id="231" name="Google Shape;231;p28"/>
          <p:cNvCxnSpPr>
            <a:stCxn id="229" idx="3"/>
          </p:cNvCxnSpPr>
          <p:nvPr/>
        </p:nvCxnSpPr>
        <p:spPr>
          <a:xfrm>
            <a:off x="3824826" y="1689861"/>
            <a:ext cx="1765500" cy="580800"/>
          </a:xfrm>
          <a:prstGeom prst="straightConnector1">
            <a:avLst/>
          </a:prstGeom>
          <a:noFill/>
          <a:ln w="19050" cap="flat" cmpd="sng">
            <a:solidFill>
              <a:srgbClr val="FF0000"/>
            </a:solidFill>
            <a:prstDash val="solid"/>
            <a:round/>
            <a:headEnd type="none" w="med" len="med"/>
            <a:tailEnd type="none" w="med" len="med"/>
          </a:ln>
        </p:spPr>
      </p:cxnSp>
      <p:cxnSp>
        <p:nvCxnSpPr>
          <p:cNvPr id="232" name="Google Shape;232;p28"/>
          <p:cNvCxnSpPr/>
          <p:nvPr/>
        </p:nvCxnSpPr>
        <p:spPr>
          <a:xfrm>
            <a:off x="5608600" y="2279925"/>
            <a:ext cx="1121700" cy="319200"/>
          </a:xfrm>
          <a:prstGeom prst="straightConnector1">
            <a:avLst/>
          </a:prstGeom>
          <a:noFill/>
          <a:ln w="19050" cap="flat" cmpd="sng">
            <a:solidFill>
              <a:srgbClr val="FF0000"/>
            </a:solidFill>
            <a:prstDash val="dash"/>
            <a:round/>
            <a:headEnd type="none" w="med" len="med"/>
            <a:tailEnd type="triangle" w="med" len="med"/>
          </a:ln>
        </p:spPr>
      </p:cxnSp>
      <p:sp>
        <p:nvSpPr>
          <p:cNvPr id="233" name="Google Shape;233;p28"/>
          <p:cNvSpPr txBox="1"/>
          <p:nvPr/>
        </p:nvSpPr>
        <p:spPr>
          <a:xfrm>
            <a:off x="446875" y="2571750"/>
            <a:ext cx="5253000" cy="612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666666"/>
              </a:buClr>
              <a:buSzPts val="1800"/>
              <a:buChar char="●"/>
            </a:pPr>
            <a:r>
              <a:rPr lang="en-GB" sz="1800">
                <a:solidFill>
                  <a:srgbClr val="666666"/>
                </a:solidFill>
              </a:rPr>
              <a:t>Direct sound </a:t>
            </a:r>
            <a:endParaRPr sz="1800">
              <a:solidFill>
                <a:srgbClr val="666666"/>
              </a:solidFill>
            </a:endParaRPr>
          </a:p>
          <a:p>
            <a:pPr marL="457200" lvl="0" indent="-342900" algn="l" rtl="0">
              <a:spcBef>
                <a:spcPts val="0"/>
              </a:spcBef>
              <a:spcAft>
                <a:spcPts val="0"/>
              </a:spcAft>
              <a:buClr>
                <a:srgbClr val="666666"/>
              </a:buClr>
              <a:buSzPts val="1800"/>
              <a:buChar char="●"/>
            </a:pPr>
            <a:r>
              <a:rPr lang="en-GB" sz="1800">
                <a:solidFill>
                  <a:srgbClr val="666666"/>
                </a:solidFill>
              </a:rPr>
              <a:t>Filtered sound through head delayed </a:t>
            </a:r>
            <a:endParaRPr sz="1800">
              <a:solidFill>
                <a:srgbClr val="666666"/>
              </a:solidFill>
            </a:endParaRPr>
          </a:p>
          <a:p>
            <a:pPr marL="457200" lvl="0" indent="-342900" algn="l" rtl="0">
              <a:spcBef>
                <a:spcPts val="0"/>
              </a:spcBef>
              <a:spcAft>
                <a:spcPts val="0"/>
              </a:spcAft>
              <a:buClr>
                <a:srgbClr val="666666"/>
              </a:buClr>
              <a:buSzPts val="1800"/>
              <a:buChar char="●"/>
            </a:pPr>
            <a:r>
              <a:rPr lang="en-GB" sz="1800">
                <a:solidFill>
                  <a:srgbClr val="666666"/>
                </a:solidFill>
              </a:rPr>
              <a:t>Diffracted sound around head delayed</a:t>
            </a:r>
            <a:endParaRPr sz="1800">
              <a:solidFill>
                <a:srgbClr val="666666"/>
              </a:solidFill>
            </a:endParaRPr>
          </a:p>
          <a:p>
            <a:pPr marL="457200" lvl="0" indent="0" algn="l" rtl="0">
              <a:spcBef>
                <a:spcPts val="0"/>
              </a:spcBef>
              <a:spcAft>
                <a:spcPts val="0"/>
              </a:spcAft>
              <a:buNone/>
            </a:pPr>
            <a:endParaRPr sz="1800">
              <a:solidFill>
                <a:srgbClr val="666666"/>
              </a:solidFill>
            </a:endParaRPr>
          </a:p>
        </p:txBody>
      </p:sp>
      <p:sp>
        <p:nvSpPr>
          <p:cNvPr id="234" name="Google Shape;234;p28"/>
          <p:cNvSpPr/>
          <p:nvPr/>
        </p:nvSpPr>
        <p:spPr>
          <a:xfrm>
            <a:off x="3857625" y="1641550"/>
            <a:ext cx="3102100" cy="948450"/>
          </a:xfrm>
          <a:custGeom>
            <a:avLst/>
            <a:gdLst/>
            <a:ahLst/>
            <a:cxnLst/>
            <a:rect l="l" t="t" r="r" b="b"/>
            <a:pathLst>
              <a:path w="124084" h="37938" extrusionOk="0">
                <a:moveTo>
                  <a:pt x="0" y="0"/>
                </a:moveTo>
                <a:cubicBezTo>
                  <a:pt x="16465" y="469"/>
                  <a:pt x="78272" y="263"/>
                  <a:pt x="98790" y="2811"/>
                </a:cubicBezTo>
                <a:cubicBezTo>
                  <a:pt x="119308" y="5359"/>
                  <a:pt x="119692" y="9436"/>
                  <a:pt x="123108" y="15290"/>
                </a:cubicBezTo>
                <a:cubicBezTo>
                  <a:pt x="126524" y="21145"/>
                  <a:pt x="119922" y="34163"/>
                  <a:pt x="119285" y="37938"/>
                </a:cubicBezTo>
              </a:path>
            </a:pathLst>
          </a:custGeom>
          <a:noFill/>
          <a:ln w="19050" cap="flat" cmpd="sng">
            <a:solidFill>
              <a:srgbClr val="FF0000"/>
            </a:solidFill>
            <a:prstDash val="solid"/>
            <a:round/>
            <a:headEnd type="none" w="med" len="med"/>
            <a:tailEnd type="triangle" w="med" len="med"/>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Real-Time 3D: </a:t>
            </a:r>
            <a:r>
              <a:rPr lang="en-GB" b="1"/>
              <a:t>Production</a:t>
            </a:r>
            <a:endParaRPr b="1"/>
          </a:p>
        </p:txBody>
      </p:sp>
      <p:sp>
        <p:nvSpPr>
          <p:cNvPr id="240" name="Google Shape;240;p29"/>
          <p:cNvSpPr txBox="1">
            <a:spLocks noGrp="1"/>
          </p:cNvSpPr>
          <p:nvPr>
            <p:ph type="body" idx="1"/>
          </p:nvPr>
        </p:nvSpPr>
        <p:spPr>
          <a:xfrm>
            <a:off x="311700" y="1152475"/>
            <a:ext cx="82395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a:t>Assets</a:t>
            </a:r>
            <a:r>
              <a:rPr lang="en-GB"/>
              <a:t> created using various proprietary and open-source tools and brought together in an engine</a:t>
            </a:r>
            <a:endParaRPr/>
          </a:p>
          <a:p>
            <a:pPr marL="457200" lvl="0" indent="-342900" algn="l" rtl="0">
              <a:spcBef>
                <a:spcPts val="1000"/>
              </a:spcBef>
              <a:spcAft>
                <a:spcPts val="0"/>
              </a:spcAft>
              <a:buSzPts val="1800"/>
              <a:buChar char="●"/>
            </a:pPr>
            <a:r>
              <a:rPr lang="en-GB"/>
              <a:t>Assets typically portable with open file format potential in some cases:</a:t>
            </a:r>
            <a:endParaRPr/>
          </a:p>
          <a:p>
            <a:pPr marL="914400" lvl="1" indent="-317500" algn="l" rtl="0">
              <a:spcBef>
                <a:spcPts val="1000"/>
              </a:spcBef>
              <a:spcAft>
                <a:spcPts val="0"/>
              </a:spcAft>
              <a:buSzPts val="1400"/>
              <a:buChar char="○"/>
            </a:pPr>
            <a:r>
              <a:rPr lang="en-GB" b="1"/>
              <a:t>3D models</a:t>
            </a:r>
            <a:r>
              <a:rPr lang="en-GB"/>
              <a:t>: meshes and materials</a:t>
            </a:r>
            <a:endParaRPr/>
          </a:p>
          <a:p>
            <a:pPr marL="914400" lvl="1" indent="-317500" algn="l" rtl="0">
              <a:spcBef>
                <a:spcPts val="1000"/>
              </a:spcBef>
              <a:spcAft>
                <a:spcPts val="0"/>
              </a:spcAft>
              <a:buSzPts val="1400"/>
              <a:buChar char="○"/>
            </a:pPr>
            <a:r>
              <a:rPr lang="en-GB" b="1"/>
              <a:t>Textures</a:t>
            </a:r>
            <a:r>
              <a:rPr lang="en-GB"/>
              <a:t>: texture maps (raster images)</a:t>
            </a:r>
            <a:endParaRPr/>
          </a:p>
          <a:p>
            <a:pPr marL="914400" lvl="1" indent="-317500" algn="l" rtl="0">
              <a:spcBef>
                <a:spcPts val="1000"/>
              </a:spcBef>
              <a:spcAft>
                <a:spcPts val="0"/>
              </a:spcAft>
              <a:buSzPts val="1400"/>
              <a:buChar char="○"/>
            </a:pPr>
            <a:r>
              <a:rPr lang="en-GB" b="1"/>
              <a:t>Sounds</a:t>
            </a:r>
            <a:r>
              <a:rPr lang="en-GB"/>
              <a:t>: Ogg Vorbis and WAV</a:t>
            </a:r>
            <a:endParaRPr/>
          </a:p>
          <a:p>
            <a:pPr marL="457200" lvl="0" indent="-342900" algn="l" rtl="0">
              <a:spcBef>
                <a:spcPts val="1000"/>
              </a:spcBef>
              <a:spcAft>
                <a:spcPts val="0"/>
              </a:spcAft>
              <a:buSzPts val="1800"/>
              <a:buChar char="●"/>
            </a:pPr>
            <a:r>
              <a:rPr lang="en-GB" b="1"/>
              <a:t>glTF</a:t>
            </a:r>
            <a:r>
              <a:rPr lang="en-GB"/>
              <a:t> as open standard for archiving?</a:t>
            </a:r>
            <a:endParaRPr/>
          </a:p>
        </p:txBody>
      </p:sp>
      <p:sp>
        <p:nvSpPr>
          <p:cNvPr id="241" name="Google Shape;241;p29"/>
          <p:cNvSpPr txBox="1"/>
          <p:nvPr/>
        </p:nvSpPr>
        <p:spPr>
          <a:xfrm>
            <a:off x="5887125" y="2840125"/>
            <a:ext cx="2304000" cy="15273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solidFill>
                <a:schemeClr val="dk2"/>
              </a:solidFill>
            </a:endParaRPr>
          </a:p>
          <a:p>
            <a:pPr marL="0" lvl="0" indent="0" algn="l" rtl="0">
              <a:lnSpc>
                <a:spcPct val="115000"/>
              </a:lnSpc>
              <a:spcBef>
                <a:spcPts val="1000"/>
              </a:spcBef>
              <a:spcAft>
                <a:spcPts val="0"/>
              </a:spcAft>
              <a:buNone/>
            </a:pPr>
            <a:endParaRPr>
              <a:solidFill>
                <a:schemeClr val="dk2"/>
              </a:solidFill>
            </a:endParaRPr>
          </a:p>
          <a:p>
            <a:pPr marL="0" lvl="0" indent="0" algn="l" rtl="0">
              <a:lnSpc>
                <a:spcPct val="115000"/>
              </a:lnSpc>
              <a:spcBef>
                <a:spcPts val="1000"/>
              </a:spcBef>
              <a:spcAft>
                <a:spcPts val="1000"/>
              </a:spcAft>
              <a:buNone/>
            </a:pPr>
            <a:r>
              <a:rPr lang="en-GB">
                <a:solidFill>
                  <a:schemeClr val="dk2"/>
                </a:solidFill>
              </a:rPr>
              <a:t>glTF succeeds Collada as an open spec file format for 3D asset/scene</a:t>
            </a:r>
            <a:endParaRPr/>
          </a:p>
        </p:txBody>
      </p:sp>
      <p:pic>
        <p:nvPicPr>
          <p:cNvPr id="242" name="Google Shape;242;p29"/>
          <p:cNvPicPr preferRelativeResize="0"/>
          <p:nvPr/>
        </p:nvPicPr>
        <p:blipFill>
          <a:blip r:embed="rId3">
            <a:alphaModFix/>
          </a:blip>
          <a:stretch>
            <a:fillRect/>
          </a:stretch>
        </p:blipFill>
        <p:spPr>
          <a:xfrm>
            <a:off x="6011575" y="2953700"/>
            <a:ext cx="947450" cy="473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0"/>
          <p:cNvSpPr txBox="1">
            <a:spLocks noGrp="1"/>
          </p:cNvSpPr>
          <p:nvPr>
            <p:ph type="title"/>
          </p:nvPr>
        </p:nvSpPr>
        <p:spPr>
          <a:xfrm>
            <a:off x="311700" y="445025"/>
            <a:ext cx="8477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3D Modelling: Meshes and UVs</a:t>
            </a:r>
            <a:endParaRPr/>
          </a:p>
        </p:txBody>
      </p:sp>
      <p:pic>
        <p:nvPicPr>
          <p:cNvPr id="248" name="Google Shape;248;p30"/>
          <p:cNvPicPr preferRelativeResize="0"/>
          <p:nvPr/>
        </p:nvPicPr>
        <p:blipFill>
          <a:blip r:embed="rId3">
            <a:alphaModFix/>
          </a:blip>
          <a:stretch>
            <a:fillRect/>
          </a:stretch>
        </p:blipFill>
        <p:spPr>
          <a:xfrm>
            <a:off x="6165725" y="1532175"/>
            <a:ext cx="2730900" cy="2730900"/>
          </a:xfrm>
          <a:prstGeom prst="rect">
            <a:avLst/>
          </a:prstGeom>
          <a:noFill/>
          <a:ln>
            <a:noFill/>
          </a:ln>
        </p:spPr>
      </p:pic>
      <p:pic>
        <p:nvPicPr>
          <p:cNvPr id="249" name="Google Shape;249;p30"/>
          <p:cNvPicPr preferRelativeResize="0"/>
          <p:nvPr/>
        </p:nvPicPr>
        <p:blipFill rotWithShape="1">
          <a:blip r:embed="rId4">
            <a:alphaModFix/>
          </a:blip>
          <a:srcRect l="8244" t="25980" r="2045" b="19068"/>
          <a:stretch/>
        </p:blipFill>
        <p:spPr>
          <a:xfrm>
            <a:off x="2481688" y="1992525"/>
            <a:ext cx="3353751" cy="2054326"/>
          </a:xfrm>
          <a:prstGeom prst="rect">
            <a:avLst/>
          </a:prstGeom>
          <a:noFill/>
          <a:ln>
            <a:noFill/>
          </a:ln>
        </p:spPr>
      </p:pic>
      <p:pic>
        <p:nvPicPr>
          <p:cNvPr id="250" name="Google Shape;250;p30"/>
          <p:cNvPicPr preferRelativeResize="0"/>
          <p:nvPr/>
        </p:nvPicPr>
        <p:blipFill>
          <a:blip r:embed="rId5">
            <a:alphaModFix/>
          </a:blip>
          <a:stretch>
            <a:fillRect/>
          </a:stretch>
        </p:blipFill>
        <p:spPr>
          <a:xfrm>
            <a:off x="311699" y="1640303"/>
            <a:ext cx="2082175" cy="666100"/>
          </a:xfrm>
          <a:prstGeom prst="rect">
            <a:avLst/>
          </a:prstGeom>
          <a:noFill/>
          <a:ln>
            <a:noFill/>
          </a:ln>
        </p:spPr>
      </p:pic>
      <p:pic>
        <p:nvPicPr>
          <p:cNvPr id="251" name="Google Shape;251;p30"/>
          <p:cNvPicPr preferRelativeResize="0"/>
          <p:nvPr/>
        </p:nvPicPr>
        <p:blipFill rotWithShape="1">
          <a:blip r:embed="rId6">
            <a:alphaModFix/>
          </a:blip>
          <a:srcRect l="8616" r="7966" b="19283"/>
          <a:stretch/>
        </p:blipFill>
        <p:spPr>
          <a:xfrm>
            <a:off x="540725" y="2506975"/>
            <a:ext cx="1158325" cy="1120800"/>
          </a:xfrm>
          <a:prstGeom prst="rect">
            <a:avLst/>
          </a:prstGeom>
          <a:noFill/>
          <a:ln>
            <a:noFill/>
          </a:ln>
        </p:spPr>
      </p:pic>
      <p:pic>
        <p:nvPicPr>
          <p:cNvPr id="252" name="Google Shape;252;p30"/>
          <p:cNvPicPr preferRelativeResize="0"/>
          <p:nvPr/>
        </p:nvPicPr>
        <p:blipFill>
          <a:blip r:embed="rId7">
            <a:alphaModFix/>
          </a:blip>
          <a:stretch>
            <a:fillRect/>
          </a:stretch>
        </p:blipFill>
        <p:spPr>
          <a:xfrm>
            <a:off x="489350" y="3917400"/>
            <a:ext cx="1522800" cy="519388"/>
          </a:xfrm>
          <a:prstGeom prst="rect">
            <a:avLst/>
          </a:prstGeom>
          <a:noFill/>
          <a:ln>
            <a:noFill/>
          </a:ln>
        </p:spPr>
      </p:pic>
      <p:cxnSp>
        <p:nvCxnSpPr>
          <p:cNvPr id="253" name="Google Shape;253;p30"/>
          <p:cNvCxnSpPr/>
          <p:nvPr/>
        </p:nvCxnSpPr>
        <p:spPr>
          <a:xfrm>
            <a:off x="2417300" y="2154700"/>
            <a:ext cx="417000" cy="139200"/>
          </a:xfrm>
          <a:prstGeom prst="straightConnector1">
            <a:avLst/>
          </a:prstGeom>
          <a:noFill/>
          <a:ln w="9525" cap="flat" cmpd="sng">
            <a:solidFill>
              <a:schemeClr val="dk2"/>
            </a:solidFill>
            <a:prstDash val="solid"/>
            <a:round/>
            <a:headEnd type="none" w="med" len="med"/>
            <a:tailEnd type="triangle" w="med" len="med"/>
          </a:ln>
        </p:spPr>
      </p:cxnSp>
      <p:cxnSp>
        <p:nvCxnSpPr>
          <p:cNvPr id="254" name="Google Shape;254;p30"/>
          <p:cNvCxnSpPr>
            <a:stCxn id="251" idx="3"/>
            <a:endCxn id="249" idx="1"/>
          </p:cNvCxnSpPr>
          <p:nvPr/>
        </p:nvCxnSpPr>
        <p:spPr>
          <a:xfrm rot="10800000" flipH="1">
            <a:off x="1699050" y="3019675"/>
            <a:ext cx="782700" cy="47700"/>
          </a:xfrm>
          <a:prstGeom prst="straightConnector1">
            <a:avLst/>
          </a:prstGeom>
          <a:noFill/>
          <a:ln w="9525" cap="flat" cmpd="sng">
            <a:solidFill>
              <a:schemeClr val="dk2"/>
            </a:solidFill>
            <a:prstDash val="solid"/>
            <a:round/>
            <a:headEnd type="none" w="med" len="med"/>
            <a:tailEnd type="triangle" w="med" len="med"/>
          </a:ln>
        </p:spPr>
      </p:cxnSp>
      <p:cxnSp>
        <p:nvCxnSpPr>
          <p:cNvPr id="255" name="Google Shape;255;p30"/>
          <p:cNvCxnSpPr/>
          <p:nvPr/>
        </p:nvCxnSpPr>
        <p:spPr>
          <a:xfrm rot="10800000" flipH="1">
            <a:off x="2139275" y="3668150"/>
            <a:ext cx="772200" cy="386400"/>
          </a:xfrm>
          <a:prstGeom prst="straightConnector1">
            <a:avLst/>
          </a:prstGeom>
          <a:noFill/>
          <a:ln w="9525" cap="flat" cmpd="sng">
            <a:solidFill>
              <a:schemeClr val="dk2"/>
            </a:solidFill>
            <a:prstDash val="solid"/>
            <a:round/>
            <a:headEnd type="none" w="med" len="med"/>
            <a:tailEnd type="triangle" w="med" len="med"/>
          </a:ln>
        </p:spPr>
      </p:cxnSp>
      <p:sp>
        <p:nvSpPr>
          <p:cNvPr id="256" name="Google Shape;256;p30"/>
          <p:cNvSpPr txBox="1"/>
          <p:nvPr/>
        </p:nvSpPr>
        <p:spPr>
          <a:xfrm>
            <a:off x="5572900" y="2421425"/>
            <a:ext cx="7134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a:solidFill>
                  <a:schemeClr val="dk2"/>
                </a:solidFill>
              </a:rPr>
              <a:t>+</a:t>
            </a:r>
            <a:endParaRPr sz="3000">
              <a:solidFill>
                <a:schemeClr val="dk2"/>
              </a:solidFill>
            </a:endParaRPr>
          </a:p>
        </p:txBody>
      </p:sp>
      <p:sp>
        <p:nvSpPr>
          <p:cNvPr id="257" name="Google Shape;257;p30"/>
          <p:cNvSpPr txBox="1"/>
          <p:nvPr/>
        </p:nvSpPr>
        <p:spPr>
          <a:xfrm>
            <a:off x="3671938" y="3985050"/>
            <a:ext cx="834000" cy="5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t>Mesh</a:t>
            </a:r>
            <a:endParaRPr sz="1600"/>
          </a:p>
        </p:txBody>
      </p:sp>
      <p:sp>
        <p:nvSpPr>
          <p:cNvPr id="258" name="Google Shape;258;p30"/>
          <p:cNvSpPr txBox="1"/>
          <p:nvPr/>
        </p:nvSpPr>
        <p:spPr>
          <a:xfrm>
            <a:off x="7201330" y="4360600"/>
            <a:ext cx="1158300" cy="5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t>UV Map</a:t>
            </a:r>
            <a:endParaRPr sz="16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1"/>
          <p:cNvPicPr preferRelativeResize="0"/>
          <p:nvPr/>
        </p:nvPicPr>
        <p:blipFill rotWithShape="1">
          <a:blip r:embed="rId3">
            <a:alphaModFix/>
          </a:blip>
          <a:srcRect l="6725" t="24409" b="20176"/>
          <a:stretch/>
        </p:blipFill>
        <p:spPr>
          <a:xfrm>
            <a:off x="5591705" y="1897437"/>
            <a:ext cx="3495544" cy="2076675"/>
          </a:xfrm>
          <a:prstGeom prst="rect">
            <a:avLst/>
          </a:prstGeom>
          <a:noFill/>
          <a:ln>
            <a:noFill/>
          </a:ln>
        </p:spPr>
      </p:pic>
      <p:sp>
        <p:nvSpPr>
          <p:cNvPr id="264" name="Google Shape;264;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3D Modelling: Materials and Textures</a:t>
            </a:r>
            <a:endParaRPr/>
          </a:p>
        </p:txBody>
      </p:sp>
      <p:pic>
        <p:nvPicPr>
          <p:cNvPr id="265" name="Google Shape;265;p31"/>
          <p:cNvPicPr preferRelativeResize="0"/>
          <p:nvPr/>
        </p:nvPicPr>
        <p:blipFill>
          <a:blip r:embed="rId4">
            <a:alphaModFix/>
          </a:blip>
          <a:stretch>
            <a:fillRect/>
          </a:stretch>
        </p:blipFill>
        <p:spPr>
          <a:xfrm>
            <a:off x="2619162" y="1344638"/>
            <a:ext cx="965875" cy="965875"/>
          </a:xfrm>
          <a:prstGeom prst="rect">
            <a:avLst/>
          </a:prstGeom>
          <a:noFill/>
          <a:ln>
            <a:noFill/>
          </a:ln>
        </p:spPr>
      </p:pic>
      <p:pic>
        <p:nvPicPr>
          <p:cNvPr id="266" name="Google Shape;266;p31"/>
          <p:cNvPicPr preferRelativeResize="0"/>
          <p:nvPr/>
        </p:nvPicPr>
        <p:blipFill>
          <a:blip r:embed="rId5">
            <a:alphaModFix/>
          </a:blip>
          <a:stretch>
            <a:fillRect/>
          </a:stretch>
        </p:blipFill>
        <p:spPr>
          <a:xfrm>
            <a:off x="2858850" y="2174000"/>
            <a:ext cx="965875" cy="965875"/>
          </a:xfrm>
          <a:prstGeom prst="rect">
            <a:avLst/>
          </a:prstGeom>
          <a:noFill/>
          <a:ln>
            <a:noFill/>
          </a:ln>
        </p:spPr>
      </p:pic>
      <p:sp>
        <p:nvSpPr>
          <p:cNvPr id="267" name="Google Shape;267;p31"/>
          <p:cNvSpPr txBox="1"/>
          <p:nvPr/>
        </p:nvSpPr>
        <p:spPr>
          <a:xfrm>
            <a:off x="3585050" y="1436300"/>
            <a:ext cx="1302600" cy="74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t>Diffuse</a:t>
            </a:r>
            <a:r>
              <a:rPr lang="en-GB" sz="1200"/>
              <a:t> map: color</a:t>
            </a:r>
            <a:endParaRPr sz="1200"/>
          </a:p>
        </p:txBody>
      </p:sp>
      <p:sp>
        <p:nvSpPr>
          <p:cNvPr id="268" name="Google Shape;268;p31"/>
          <p:cNvSpPr txBox="1"/>
          <p:nvPr/>
        </p:nvSpPr>
        <p:spPr>
          <a:xfrm>
            <a:off x="3824713" y="2254988"/>
            <a:ext cx="1660500" cy="4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t>Normal</a:t>
            </a:r>
            <a:r>
              <a:rPr lang="en-GB" sz="1200"/>
              <a:t> map:</a:t>
            </a:r>
            <a:endParaRPr sz="1200"/>
          </a:p>
          <a:p>
            <a:pPr marL="0" lvl="0" indent="0" algn="l" rtl="0">
              <a:spcBef>
                <a:spcPts val="0"/>
              </a:spcBef>
              <a:spcAft>
                <a:spcPts val="0"/>
              </a:spcAft>
              <a:buNone/>
            </a:pPr>
            <a:r>
              <a:rPr lang="en-GB" sz="1200"/>
              <a:t>surface features</a:t>
            </a:r>
            <a:endParaRPr sz="1200"/>
          </a:p>
        </p:txBody>
      </p:sp>
      <p:sp>
        <p:nvSpPr>
          <p:cNvPr id="269" name="Google Shape;269;p31"/>
          <p:cNvSpPr txBox="1"/>
          <p:nvPr/>
        </p:nvSpPr>
        <p:spPr>
          <a:xfrm>
            <a:off x="4027200" y="3007325"/>
            <a:ext cx="1564500" cy="4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t>Metallic</a:t>
            </a:r>
            <a:r>
              <a:rPr lang="en-GB" sz="1200"/>
              <a:t> map: metallic (white) </a:t>
            </a:r>
            <a:endParaRPr sz="1200"/>
          </a:p>
          <a:p>
            <a:pPr marL="0" lvl="0" indent="0" algn="l" rtl="0">
              <a:spcBef>
                <a:spcPts val="0"/>
              </a:spcBef>
              <a:spcAft>
                <a:spcPts val="0"/>
              </a:spcAft>
              <a:buNone/>
            </a:pPr>
            <a:r>
              <a:rPr lang="en-GB" sz="1200"/>
              <a:t>non metallic (black)</a:t>
            </a:r>
            <a:endParaRPr sz="1200"/>
          </a:p>
        </p:txBody>
      </p:sp>
      <p:sp>
        <p:nvSpPr>
          <p:cNvPr id="270" name="Google Shape;270;p31"/>
          <p:cNvSpPr txBox="1"/>
          <p:nvPr/>
        </p:nvSpPr>
        <p:spPr>
          <a:xfrm>
            <a:off x="4251888" y="3938725"/>
            <a:ext cx="1838700" cy="4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t>Roughness</a:t>
            </a:r>
            <a:r>
              <a:rPr lang="en-GB" sz="1200"/>
              <a:t> map:</a:t>
            </a:r>
            <a:endParaRPr sz="1200"/>
          </a:p>
          <a:p>
            <a:pPr marL="0" lvl="0" indent="0" algn="l" rtl="0">
              <a:spcBef>
                <a:spcPts val="0"/>
              </a:spcBef>
              <a:spcAft>
                <a:spcPts val="0"/>
              </a:spcAft>
              <a:buNone/>
            </a:pPr>
            <a:r>
              <a:rPr lang="en-GB" sz="1200"/>
              <a:t>roughness (white)</a:t>
            </a:r>
            <a:endParaRPr sz="1200"/>
          </a:p>
          <a:p>
            <a:pPr marL="0" lvl="0" indent="0" algn="l" rtl="0">
              <a:spcBef>
                <a:spcPts val="0"/>
              </a:spcBef>
              <a:spcAft>
                <a:spcPts val="0"/>
              </a:spcAft>
              <a:buNone/>
            </a:pPr>
            <a:r>
              <a:rPr lang="en-GB" sz="1200"/>
              <a:t>smoothness (black)</a:t>
            </a:r>
            <a:endParaRPr sz="1200"/>
          </a:p>
        </p:txBody>
      </p:sp>
      <p:pic>
        <p:nvPicPr>
          <p:cNvPr id="271" name="Google Shape;271;p31"/>
          <p:cNvPicPr preferRelativeResize="0"/>
          <p:nvPr/>
        </p:nvPicPr>
        <p:blipFill>
          <a:blip r:embed="rId6">
            <a:alphaModFix/>
          </a:blip>
          <a:stretch>
            <a:fillRect/>
          </a:stretch>
        </p:blipFill>
        <p:spPr>
          <a:xfrm>
            <a:off x="817925" y="2540851"/>
            <a:ext cx="803100" cy="789824"/>
          </a:xfrm>
          <a:prstGeom prst="rect">
            <a:avLst/>
          </a:prstGeom>
          <a:noFill/>
          <a:ln>
            <a:noFill/>
          </a:ln>
        </p:spPr>
      </p:pic>
      <p:pic>
        <p:nvPicPr>
          <p:cNvPr id="272" name="Google Shape;272;p31"/>
          <p:cNvPicPr preferRelativeResize="0"/>
          <p:nvPr/>
        </p:nvPicPr>
        <p:blipFill>
          <a:blip r:embed="rId7">
            <a:alphaModFix/>
          </a:blip>
          <a:stretch>
            <a:fillRect/>
          </a:stretch>
        </p:blipFill>
        <p:spPr>
          <a:xfrm>
            <a:off x="600200" y="3417175"/>
            <a:ext cx="1132050" cy="1132050"/>
          </a:xfrm>
          <a:prstGeom prst="rect">
            <a:avLst/>
          </a:prstGeom>
          <a:noFill/>
          <a:ln>
            <a:noFill/>
          </a:ln>
        </p:spPr>
      </p:pic>
      <p:pic>
        <p:nvPicPr>
          <p:cNvPr id="273" name="Google Shape;273;p31"/>
          <p:cNvPicPr preferRelativeResize="0"/>
          <p:nvPr/>
        </p:nvPicPr>
        <p:blipFill>
          <a:blip r:embed="rId8">
            <a:alphaModFix/>
          </a:blip>
          <a:stretch>
            <a:fillRect/>
          </a:stretch>
        </p:blipFill>
        <p:spPr>
          <a:xfrm>
            <a:off x="766388" y="1488475"/>
            <a:ext cx="965874" cy="965874"/>
          </a:xfrm>
          <a:prstGeom prst="rect">
            <a:avLst/>
          </a:prstGeom>
          <a:noFill/>
          <a:ln>
            <a:noFill/>
          </a:ln>
        </p:spPr>
      </p:pic>
      <p:pic>
        <p:nvPicPr>
          <p:cNvPr id="274" name="Google Shape;274;p31"/>
          <p:cNvPicPr preferRelativeResize="0"/>
          <p:nvPr/>
        </p:nvPicPr>
        <p:blipFill>
          <a:blip r:embed="rId9">
            <a:alphaModFix/>
          </a:blip>
          <a:stretch>
            <a:fillRect/>
          </a:stretch>
        </p:blipFill>
        <p:spPr>
          <a:xfrm>
            <a:off x="3061325" y="3007325"/>
            <a:ext cx="965875" cy="965875"/>
          </a:xfrm>
          <a:prstGeom prst="rect">
            <a:avLst/>
          </a:prstGeom>
          <a:noFill/>
          <a:ln>
            <a:noFill/>
          </a:ln>
        </p:spPr>
      </p:pic>
      <p:pic>
        <p:nvPicPr>
          <p:cNvPr id="275" name="Google Shape;275;p31"/>
          <p:cNvPicPr preferRelativeResize="0"/>
          <p:nvPr/>
        </p:nvPicPr>
        <p:blipFill>
          <a:blip r:embed="rId10">
            <a:alphaModFix/>
          </a:blip>
          <a:stretch>
            <a:fillRect/>
          </a:stretch>
        </p:blipFill>
        <p:spPr>
          <a:xfrm>
            <a:off x="3250225" y="3842975"/>
            <a:ext cx="965875" cy="965875"/>
          </a:xfrm>
          <a:prstGeom prst="rect">
            <a:avLst/>
          </a:prstGeom>
          <a:noFill/>
          <a:ln>
            <a:noFill/>
          </a:ln>
        </p:spPr>
      </p:pic>
      <p:sp>
        <p:nvSpPr>
          <p:cNvPr id="276" name="Google Shape;276;p31"/>
          <p:cNvSpPr/>
          <p:nvPr/>
        </p:nvSpPr>
        <p:spPr>
          <a:xfrm>
            <a:off x="1977500" y="2562425"/>
            <a:ext cx="405900" cy="746700"/>
          </a:xfrm>
          <a:prstGeom prst="rightArrow">
            <a:avLst>
              <a:gd name="adj1" fmla="val 68575"/>
              <a:gd name="adj2"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7" name="Google Shape;277;p31"/>
          <p:cNvCxnSpPr/>
          <p:nvPr/>
        </p:nvCxnSpPr>
        <p:spPr>
          <a:xfrm>
            <a:off x="4711550" y="1711825"/>
            <a:ext cx="1327800" cy="607800"/>
          </a:xfrm>
          <a:prstGeom prst="straightConnector1">
            <a:avLst/>
          </a:prstGeom>
          <a:noFill/>
          <a:ln w="9525" cap="flat" cmpd="sng">
            <a:solidFill>
              <a:schemeClr val="dk2"/>
            </a:solidFill>
            <a:prstDash val="solid"/>
            <a:round/>
            <a:headEnd type="none" w="med" len="med"/>
            <a:tailEnd type="triangle" w="med" len="med"/>
          </a:ln>
        </p:spPr>
      </p:cxnSp>
      <p:cxnSp>
        <p:nvCxnSpPr>
          <p:cNvPr id="278" name="Google Shape;278;p31"/>
          <p:cNvCxnSpPr/>
          <p:nvPr/>
        </p:nvCxnSpPr>
        <p:spPr>
          <a:xfrm>
            <a:off x="5151500" y="2511750"/>
            <a:ext cx="480000" cy="111900"/>
          </a:xfrm>
          <a:prstGeom prst="straightConnector1">
            <a:avLst/>
          </a:prstGeom>
          <a:noFill/>
          <a:ln w="9525" cap="flat" cmpd="sng">
            <a:solidFill>
              <a:schemeClr val="dk2"/>
            </a:solidFill>
            <a:prstDash val="solid"/>
            <a:round/>
            <a:headEnd type="none" w="med" len="med"/>
            <a:tailEnd type="triangle" w="med" len="med"/>
          </a:ln>
        </p:spPr>
      </p:cxnSp>
      <p:cxnSp>
        <p:nvCxnSpPr>
          <p:cNvPr id="279" name="Google Shape;279;p31"/>
          <p:cNvCxnSpPr/>
          <p:nvPr/>
        </p:nvCxnSpPr>
        <p:spPr>
          <a:xfrm rot="10800000" flipH="1">
            <a:off x="5447475" y="3191775"/>
            <a:ext cx="471900" cy="183900"/>
          </a:xfrm>
          <a:prstGeom prst="straightConnector1">
            <a:avLst/>
          </a:prstGeom>
          <a:noFill/>
          <a:ln w="9525" cap="flat" cmpd="sng">
            <a:solidFill>
              <a:schemeClr val="dk2"/>
            </a:solidFill>
            <a:prstDash val="solid"/>
            <a:round/>
            <a:headEnd type="none" w="med" len="med"/>
            <a:tailEnd type="triangle" w="med" len="med"/>
          </a:ln>
        </p:spPr>
      </p:cxnSp>
      <p:cxnSp>
        <p:nvCxnSpPr>
          <p:cNvPr id="280" name="Google Shape;280;p31"/>
          <p:cNvCxnSpPr/>
          <p:nvPr/>
        </p:nvCxnSpPr>
        <p:spPr>
          <a:xfrm rot="10800000" flipH="1">
            <a:off x="5791425" y="3711675"/>
            <a:ext cx="639900" cy="5439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Introduction</a:t>
            </a:r>
            <a:endParaRPr/>
          </a:p>
        </p:txBody>
      </p:sp>
      <p:sp>
        <p:nvSpPr>
          <p:cNvPr id="63" name="Google Shape;63;p14"/>
          <p:cNvSpPr txBox="1">
            <a:spLocks noGrp="1"/>
          </p:cNvSpPr>
          <p:nvPr>
            <p:ph type="body" idx="1"/>
          </p:nvPr>
        </p:nvSpPr>
        <p:spPr>
          <a:xfrm>
            <a:off x="311700" y="1170125"/>
            <a:ext cx="8520600" cy="2370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Moving from exploratory research to strategy for acquisition and preservation</a:t>
            </a:r>
            <a:endParaRPr/>
          </a:p>
          <a:p>
            <a:pPr marL="457200" lvl="0" indent="-342900" algn="l" rtl="0">
              <a:spcBef>
                <a:spcPts val="1000"/>
              </a:spcBef>
              <a:spcAft>
                <a:spcPts val="0"/>
              </a:spcAft>
              <a:buSzPts val="1800"/>
              <a:buChar char="●"/>
            </a:pPr>
            <a:r>
              <a:rPr lang="en-GB"/>
              <a:t>First stages of project have explored:</a:t>
            </a:r>
            <a:endParaRPr/>
          </a:p>
          <a:p>
            <a:pPr marL="914400" lvl="1" indent="-317500" algn="l" rtl="0">
              <a:spcBef>
                <a:spcPts val="1000"/>
              </a:spcBef>
              <a:spcAft>
                <a:spcPts val="0"/>
              </a:spcAft>
              <a:buSzPts val="1400"/>
              <a:buChar char="○"/>
            </a:pPr>
            <a:r>
              <a:rPr lang="en-GB"/>
              <a:t>The core components of VR systems (software and hardware) and their relationships</a:t>
            </a:r>
            <a:endParaRPr/>
          </a:p>
          <a:p>
            <a:pPr marL="914400" lvl="1" indent="-317500" algn="l" rtl="0">
              <a:spcBef>
                <a:spcPts val="1000"/>
              </a:spcBef>
              <a:spcAft>
                <a:spcPts val="0"/>
              </a:spcAft>
              <a:buSzPts val="1400"/>
              <a:buChar char="○"/>
            </a:pPr>
            <a:r>
              <a:rPr lang="en-GB"/>
              <a:t>Production and playback of 360 video VR works</a:t>
            </a:r>
            <a:endParaRPr/>
          </a:p>
          <a:p>
            <a:pPr marL="914400" lvl="1" indent="-317500" algn="l" rtl="0">
              <a:spcBef>
                <a:spcPts val="1000"/>
              </a:spcBef>
              <a:spcAft>
                <a:spcPts val="0"/>
              </a:spcAft>
              <a:buSzPts val="1400"/>
              <a:buChar char="○"/>
            </a:pPr>
            <a:r>
              <a:rPr lang="en-GB"/>
              <a:t>Production and playback of real-time 3D VR works</a:t>
            </a:r>
            <a:endParaRPr/>
          </a:p>
          <a:p>
            <a:pPr marL="914400" lvl="1" indent="-317500" algn="l" rtl="0">
              <a:spcBef>
                <a:spcPts val="1000"/>
              </a:spcBef>
              <a:spcAft>
                <a:spcPts val="1000"/>
              </a:spcAft>
              <a:buSzPts val="1400"/>
              <a:buChar char="○"/>
            </a:pPr>
            <a:r>
              <a:rPr lang="en-GB"/>
              <a:t>Initial exploration of preservation strategies for both the above</a:t>
            </a:r>
            <a:endParaRPr/>
          </a:p>
        </p:txBody>
      </p:sp>
      <p:cxnSp>
        <p:nvCxnSpPr>
          <p:cNvPr id="64" name="Google Shape;64;p14"/>
          <p:cNvCxnSpPr/>
          <p:nvPr/>
        </p:nvCxnSpPr>
        <p:spPr>
          <a:xfrm>
            <a:off x="6021525" y="4102350"/>
            <a:ext cx="3000" cy="449700"/>
          </a:xfrm>
          <a:prstGeom prst="straightConnector1">
            <a:avLst/>
          </a:prstGeom>
          <a:noFill/>
          <a:ln w="9525" cap="flat" cmpd="sng">
            <a:solidFill>
              <a:srgbClr val="000000"/>
            </a:solidFill>
            <a:prstDash val="solid"/>
            <a:round/>
            <a:headEnd type="none" w="med" len="med"/>
            <a:tailEnd type="none" w="med" len="med"/>
          </a:ln>
        </p:spPr>
      </p:cxnSp>
      <p:cxnSp>
        <p:nvCxnSpPr>
          <p:cNvPr id="65" name="Google Shape;65;p14"/>
          <p:cNvCxnSpPr/>
          <p:nvPr/>
        </p:nvCxnSpPr>
        <p:spPr>
          <a:xfrm>
            <a:off x="2821125" y="4102350"/>
            <a:ext cx="3000" cy="449700"/>
          </a:xfrm>
          <a:prstGeom prst="straightConnector1">
            <a:avLst/>
          </a:prstGeom>
          <a:noFill/>
          <a:ln w="9525" cap="flat" cmpd="sng">
            <a:solidFill>
              <a:srgbClr val="000000"/>
            </a:solidFill>
            <a:prstDash val="solid"/>
            <a:round/>
            <a:headEnd type="none" w="med" len="med"/>
            <a:tailEnd type="none" w="med" len="med"/>
          </a:ln>
        </p:spPr>
      </p:cxnSp>
      <p:sp>
        <p:nvSpPr>
          <p:cNvPr id="66" name="Google Shape;66;p14"/>
          <p:cNvSpPr/>
          <p:nvPr/>
        </p:nvSpPr>
        <p:spPr>
          <a:xfrm>
            <a:off x="1070625" y="3928050"/>
            <a:ext cx="6779700" cy="196200"/>
          </a:xfrm>
          <a:prstGeom prst="rect">
            <a:avLst/>
          </a:prstGeom>
          <a:gradFill>
            <a:gsLst>
              <a:gs pos="0">
                <a:srgbClr val="EA9999"/>
              </a:gs>
              <a:gs pos="100000">
                <a:srgbClr val="6D9EEB"/>
              </a:gs>
            </a:gsLst>
            <a:lin ang="10800025" scaled="0"/>
          </a:gra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994425" y="4124250"/>
            <a:ext cx="1455000" cy="54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t>PASSIVE</a:t>
            </a:r>
            <a:endParaRPr sz="1200"/>
          </a:p>
          <a:p>
            <a:pPr marL="0" lvl="0" indent="0" algn="l" rtl="0">
              <a:spcBef>
                <a:spcPts val="0"/>
              </a:spcBef>
              <a:spcAft>
                <a:spcPts val="0"/>
              </a:spcAft>
              <a:buNone/>
            </a:pPr>
            <a:r>
              <a:rPr lang="en-GB" sz="1200"/>
              <a:t>EXPERIENCE</a:t>
            </a:r>
            <a:endParaRPr sz="1200"/>
          </a:p>
        </p:txBody>
      </p:sp>
      <p:sp>
        <p:nvSpPr>
          <p:cNvPr id="68" name="Google Shape;68;p14"/>
          <p:cNvSpPr txBox="1"/>
          <p:nvPr/>
        </p:nvSpPr>
        <p:spPr>
          <a:xfrm>
            <a:off x="2367400" y="4578900"/>
            <a:ext cx="921300" cy="39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rgbClr val="FF0000"/>
                </a:solidFill>
              </a:rPr>
              <a:t>360 Video</a:t>
            </a:r>
            <a:endParaRPr sz="1200" b="1">
              <a:solidFill>
                <a:srgbClr val="FF0000"/>
              </a:solidFill>
            </a:endParaRPr>
          </a:p>
        </p:txBody>
      </p:sp>
      <p:sp>
        <p:nvSpPr>
          <p:cNvPr id="69" name="Google Shape;69;p14"/>
          <p:cNvSpPr txBox="1"/>
          <p:nvPr/>
        </p:nvSpPr>
        <p:spPr>
          <a:xfrm>
            <a:off x="5447625" y="4578900"/>
            <a:ext cx="1177200" cy="39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rgbClr val="FF0000"/>
                </a:solidFill>
              </a:rPr>
              <a:t>Real-Time 3D</a:t>
            </a:r>
            <a:endParaRPr sz="1200" b="1">
              <a:solidFill>
                <a:srgbClr val="FF0000"/>
              </a:solidFill>
            </a:endParaRPr>
          </a:p>
        </p:txBody>
      </p:sp>
      <p:sp>
        <p:nvSpPr>
          <p:cNvPr id="70" name="Google Shape;70;p14"/>
          <p:cNvSpPr txBox="1"/>
          <p:nvPr/>
        </p:nvSpPr>
        <p:spPr>
          <a:xfrm>
            <a:off x="6395325" y="4124250"/>
            <a:ext cx="1455000" cy="549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200"/>
              <a:t>INTERACTIVE EXPERIENCE</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Real-Time 3D: </a:t>
            </a:r>
            <a:r>
              <a:rPr lang="en-GB" b="1"/>
              <a:t>Production</a:t>
            </a:r>
            <a:endParaRPr b="1"/>
          </a:p>
        </p:txBody>
      </p:sp>
      <p:sp>
        <p:nvSpPr>
          <p:cNvPr id="286" name="Google Shape;286;p32"/>
          <p:cNvSpPr txBox="1">
            <a:spLocks noGrp="1"/>
          </p:cNvSpPr>
          <p:nvPr>
            <p:ph type="body" idx="1"/>
          </p:nvPr>
        </p:nvSpPr>
        <p:spPr>
          <a:xfrm>
            <a:off x="311700" y="1152475"/>
            <a:ext cx="66297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b="1" dirty="0"/>
              <a:t>Engines</a:t>
            </a:r>
            <a:r>
              <a:rPr lang="en-GB" dirty="0"/>
              <a:t> typically non-portable and proprietary/licenced</a:t>
            </a:r>
            <a:endParaRPr dirty="0"/>
          </a:p>
          <a:p>
            <a:pPr marL="457200" lvl="0" indent="-342900" algn="l" rtl="0">
              <a:spcBef>
                <a:spcPts val="1000"/>
              </a:spcBef>
              <a:spcAft>
                <a:spcPts val="0"/>
              </a:spcAft>
              <a:buSzPts val="1800"/>
              <a:buChar char="●"/>
            </a:pPr>
            <a:r>
              <a:rPr lang="en-GB" dirty="0"/>
              <a:t>Engines integrate assets and engine features in scenes/levels and include:</a:t>
            </a:r>
            <a:endParaRPr dirty="0"/>
          </a:p>
          <a:p>
            <a:pPr marL="914400" lvl="1" indent="-317500" algn="l" rtl="0">
              <a:spcBef>
                <a:spcPts val="1000"/>
              </a:spcBef>
              <a:spcAft>
                <a:spcPts val="0"/>
              </a:spcAft>
              <a:buSzPts val="1400"/>
              <a:buChar char="○"/>
            </a:pPr>
            <a:r>
              <a:rPr lang="en-GB" dirty="0"/>
              <a:t>Lighting</a:t>
            </a:r>
          </a:p>
          <a:p>
            <a:pPr marL="914400" lvl="1" indent="-317500" algn="l" rtl="0">
              <a:spcBef>
                <a:spcPts val="1000"/>
              </a:spcBef>
              <a:spcAft>
                <a:spcPts val="0"/>
              </a:spcAft>
              <a:buSzPts val="1400"/>
              <a:buChar char="○"/>
            </a:pPr>
            <a:r>
              <a:rPr lang="en-GB" dirty="0"/>
              <a:t>Material shaders</a:t>
            </a:r>
          </a:p>
          <a:p>
            <a:pPr lvl="1">
              <a:spcBef>
                <a:spcPts val="1000"/>
              </a:spcBef>
            </a:pPr>
            <a:r>
              <a:rPr lang="en-GB" dirty="0"/>
              <a:t>Physics</a:t>
            </a:r>
            <a:endParaRPr dirty="0"/>
          </a:p>
          <a:p>
            <a:pPr marL="914400" lvl="1" indent="-317500" algn="l" rtl="0">
              <a:spcBef>
                <a:spcPts val="1000"/>
              </a:spcBef>
              <a:spcAft>
                <a:spcPts val="0"/>
              </a:spcAft>
              <a:buSzPts val="1400"/>
              <a:buChar char="○"/>
            </a:pPr>
            <a:r>
              <a:rPr lang="en-GB" dirty="0"/>
              <a:t>Visual or typed scripting</a:t>
            </a:r>
            <a:endParaRPr dirty="0"/>
          </a:p>
          <a:p>
            <a:pPr marL="914400" lvl="1" indent="-317500" algn="l" rtl="0">
              <a:spcBef>
                <a:spcPts val="1000"/>
              </a:spcBef>
              <a:spcAft>
                <a:spcPts val="0"/>
              </a:spcAft>
              <a:buSzPts val="1400"/>
              <a:buChar char="○"/>
            </a:pPr>
            <a:r>
              <a:rPr lang="en-GB" dirty="0"/>
              <a:t>Sound engine</a:t>
            </a:r>
            <a:endParaRPr dirty="0"/>
          </a:p>
          <a:p>
            <a:pPr marL="914400" lvl="1" indent="-317500" algn="l" rtl="0">
              <a:spcBef>
                <a:spcPts val="1000"/>
              </a:spcBef>
              <a:spcAft>
                <a:spcPts val="0"/>
              </a:spcAft>
              <a:buSzPts val="1400"/>
              <a:buChar char="○"/>
            </a:pPr>
            <a:r>
              <a:rPr lang="en-GB" dirty="0"/>
              <a:t>Plugins and extensions</a:t>
            </a:r>
            <a:endParaRPr dirty="0"/>
          </a:p>
        </p:txBody>
      </p:sp>
      <p:pic>
        <p:nvPicPr>
          <p:cNvPr id="287" name="Google Shape;287;p32"/>
          <p:cNvPicPr preferRelativeResize="0"/>
          <p:nvPr/>
        </p:nvPicPr>
        <p:blipFill>
          <a:blip r:embed="rId3">
            <a:alphaModFix/>
          </a:blip>
          <a:stretch>
            <a:fillRect/>
          </a:stretch>
        </p:blipFill>
        <p:spPr>
          <a:xfrm>
            <a:off x="6344236" y="2314900"/>
            <a:ext cx="1703439" cy="618900"/>
          </a:xfrm>
          <a:prstGeom prst="rect">
            <a:avLst/>
          </a:prstGeom>
          <a:noFill/>
          <a:ln>
            <a:noFill/>
          </a:ln>
        </p:spPr>
      </p:pic>
      <p:pic>
        <p:nvPicPr>
          <p:cNvPr id="288" name="Google Shape;288;p32"/>
          <p:cNvPicPr preferRelativeResize="0"/>
          <p:nvPr/>
        </p:nvPicPr>
        <p:blipFill>
          <a:blip r:embed="rId4">
            <a:alphaModFix/>
          </a:blip>
          <a:stretch>
            <a:fillRect/>
          </a:stretch>
        </p:blipFill>
        <p:spPr>
          <a:xfrm>
            <a:off x="4632375" y="2314900"/>
            <a:ext cx="1317675" cy="1369075"/>
          </a:xfrm>
          <a:prstGeom prst="rect">
            <a:avLst/>
          </a:prstGeom>
          <a:noFill/>
          <a:ln>
            <a:noFill/>
          </a:ln>
        </p:spPr>
      </p:pic>
      <p:pic>
        <p:nvPicPr>
          <p:cNvPr id="289" name="Google Shape;289;p32"/>
          <p:cNvPicPr preferRelativeResize="0"/>
          <p:nvPr/>
        </p:nvPicPr>
        <p:blipFill rotWithShape="1">
          <a:blip r:embed="rId5">
            <a:alphaModFix/>
          </a:blip>
          <a:srcRect l="3776" t="13429" r="6729" b="18916"/>
          <a:stretch/>
        </p:blipFill>
        <p:spPr>
          <a:xfrm>
            <a:off x="6272225" y="3148548"/>
            <a:ext cx="2005649" cy="756125"/>
          </a:xfrm>
          <a:prstGeom prst="rect">
            <a:avLst/>
          </a:prstGeom>
          <a:noFill/>
          <a:ln>
            <a:noFill/>
          </a:ln>
        </p:spPr>
      </p:pic>
      <p:pic>
        <p:nvPicPr>
          <p:cNvPr id="290" name="Google Shape;290;p32"/>
          <p:cNvPicPr preferRelativeResize="0"/>
          <p:nvPr/>
        </p:nvPicPr>
        <p:blipFill rotWithShape="1">
          <a:blip r:embed="rId6">
            <a:alphaModFix/>
          </a:blip>
          <a:srcRect l="8005" t="24114" r="5728" b="22358"/>
          <a:stretch/>
        </p:blipFill>
        <p:spPr>
          <a:xfrm>
            <a:off x="4744950" y="4119425"/>
            <a:ext cx="3254725" cy="512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94"/>
        <p:cNvGrpSpPr/>
        <p:nvPr/>
      </p:nvGrpSpPr>
      <p:grpSpPr>
        <a:xfrm>
          <a:off x="0" y="0"/>
          <a:ext cx="0" cy="0"/>
          <a:chOff x="0" y="0"/>
          <a:chExt cx="0" cy="0"/>
        </a:xfrm>
      </p:grpSpPr>
      <p:sp>
        <p:nvSpPr>
          <p:cNvPr id="295" name="Google Shape;295;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Screenshot of Unity/UDK</a:t>
            </a:r>
            <a:endParaRPr/>
          </a:p>
        </p:txBody>
      </p:sp>
      <p:pic>
        <p:nvPicPr>
          <p:cNvPr id="3" name="Picture 2">
            <a:extLst>
              <a:ext uri="{FF2B5EF4-FFF2-40B4-BE49-F238E27FC236}">
                <a16:creationId xmlns:a16="http://schemas.microsoft.com/office/drawing/2014/main" id="{D596A7CE-421D-424D-B519-E63874DD19CB}"/>
              </a:ext>
            </a:extLst>
          </p:cNvPr>
          <p:cNvPicPr>
            <a:picLocks noChangeAspect="1"/>
          </p:cNvPicPr>
          <p:nvPr/>
        </p:nvPicPr>
        <p:blipFill>
          <a:blip r:embed="rId3"/>
          <a:stretch>
            <a:fillRect/>
          </a:stretch>
        </p:blipFill>
        <p:spPr>
          <a:xfrm>
            <a:off x="275264" y="0"/>
            <a:ext cx="8593472" cy="5143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4"/>
          <p:cNvSpPr txBox="1"/>
          <p:nvPr/>
        </p:nvSpPr>
        <p:spPr>
          <a:xfrm>
            <a:off x="6103000" y="3159700"/>
            <a:ext cx="2577000" cy="16233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solidFill>
                <a:schemeClr val="dk2"/>
              </a:solidFill>
            </a:endParaRPr>
          </a:p>
          <a:p>
            <a:pPr marL="0" lvl="0" indent="0" algn="l" rtl="0">
              <a:lnSpc>
                <a:spcPct val="115000"/>
              </a:lnSpc>
              <a:spcBef>
                <a:spcPts val="1000"/>
              </a:spcBef>
              <a:spcAft>
                <a:spcPts val="0"/>
              </a:spcAft>
              <a:buNone/>
            </a:pPr>
            <a:endParaRPr>
              <a:solidFill>
                <a:schemeClr val="dk2"/>
              </a:solidFill>
            </a:endParaRPr>
          </a:p>
          <a:p>
            <a:pPr marL="0" lvl="0" indent="0" algn="l" rtl="0">
              <a:lnSpc>
                <a:spcPct val="115000"/>
              </a:lnSpc>
              <a:spcBef>
                <a:spcPts val="1000"/>
              </a:spcBef>
              <a:spcAft>
                <a:spcPts val="1000"/>
              </a:spcAft>
              <a:buNone/>
            </a:pPr>
            <a:r>
              <a:rPr lang="en-GB">
                <a:solidFill>
                  <a:schemeClr val="dk2"/>
                </a:solidFill>
              </a:rPr>
              <a:t>Vulkan is an open standard for cross-platform 3D graphics which succeeds OpenGL</a:t>
            </a:r>
            <a:endParaRPr/>
          </a:p>
        </p:txBody>
      </p:sp>
      <p:sp>
        <p:nvSpPr>
          <p:cNvPr id="302" name="Google Shape;302;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Real-Time 3D: </a:t>
            </a:r>
            <a:r>
              <a:rPr lang="en-GB" b="1"/>
              <a:t>Playback</a:t>
            </a:r>
            <a:endParaRPr b="1"/>
          </a:p>
        </p:txBody>
      </p:sp>
      <p:sp>
        <p:nvSpPr>
          <p:cNvPr id="303" name="Google Shape;303;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Built as executable software package</a:t>
            </a:r>
            <a:endParaRPr/>
          </a:p>
          <a:p>
            <a:pPr marL="457200" lvl="0" indent="-342900" algn="l" rtl="0">
              <a:spcBef>
                <a:spcPts val="1000"/>
              </a:spcBef>
              <a:spcAft>
                <a:spcPts val="0"/>
              </a:spcAft>
              <a:buSzPts val="1800"/>
              <a:buChar char="●"/>
            </a:pPr>
            <a:r>
              <a:rPr lang="en-GB"/>
              <a:t>Usually consists of executable file(s) and packaged assets</a:t>
            </a:r>
            <a:endParaRPr/>
          </a:p>
          <a:p>
            <a:pPr marL="457200" lvl="0" indent="-342900" algn="l" rtl="0">
              <a:spcBef>
                <a:spcPts val="1000"/>
              </a:spcBef>
              <a:spcAft>
                <a:spcPts val="0"/>
              </a:spcAft>
              <a:buSzPts val="1800"/>
              <a:buChar char="●"/>
            </a:pPr>
            <a:r>
              <a:rPr lang="en-GB"/>
              <a:t>Can be executed in a specific technical environment which might include:</a:t>
            </a:r>
            <a:endParaRPr/>
          </a:p>
          <a:p>
            <a:pPr marL="914400" lvl="1" indent="-317500" algn="l" rtl="0">
              <a:spcBef>
                <a:spcPts val="1000"/>
              </a:spcBef>
              <a:spcAft>
                <a:spcPts val="0"/>
              </a:spcAft>
              <a:buSzPts val="1400"/>
              <a:buChar char="○"/>
            </a:pPr>
            <a:r>
              <a:rPr lang="en-GB" b="1"/>
              <a:t>VR Runtimes </a:t>
            </a:r>
            <a:r>
              <a:rPr lang="en-GB"/>
              <a:t>e.g. SteamVR, Oculus Runtime, OpenXR, WebVR etc.</a:t>
            </a:r>
            <a:endParaRPr/>
          </a:p>
          <a:p>
            <a:pPr marL="914400" lvl="1" indent="-317500" algn="l" rtl="0">
              <a:spcBef>
                <a:spcPts val="1000"/>
              </a:spcBef>
              <a:spcAft>
                <a:spcPts val="0"/>
              </a:spcAft>
              <a:buSzPts val="1400"/>
              <a:buChar char="○"/>
            </a:pPr>
            <a:r>
              <a:rPr lang="en-GB" b="1"/>
              <a:t>Graphics API </a:t>
            </a:r>
            <a:r>
              <a:rPr lang="en-GB"/>
              <a:t>e.g. DirectX, Metal, OpenGL, Vulkan etc.</a:t>
            </a:r>
            <a:endParaRPr/>
          </a:p>
          <a:p>
            <a:pPr marL="914400" lvl="1" indent="-317500" algn="l" rtl="0">
              <a:spcBef>
                <a:spcPts val="1000"/>
              </a:spcBef>
              <a:spcAft>
                <a:spcPts val="1000"/>
              </a:spcAft>
              <a:buSzPts val="1400"/>
              <a:buChar char="○"/>
            </a:pPr>
            <a:r>
              <a:rPr lang="en-GB" b="1"/>
              <a:t>Graphics Processing Unit (GPU)</a:t>
            </a:r>
            <a:r>
              <a:rPr lang="en-GB"/>
              <a:t> and </a:t>
            </a:r>
            <a:r>
              <a:rPr lang="en-GB" b="1"/>
              <a:t>driver</a:t>
            </a:r>
            <a:endParaRPr b="1"/>
          </a:p>
        </p:txBody>
      </p:sp>
      <p:pic>
        <p:nvPicPr>
          <p:cNvPr id="304" name="Google Shape;304;p34"/>
          <p:cNvPicPr preferRelativeResize="0"/>
          <p:nvPr/>
        </p:nvPicPr>
        <p:blipFill>
          <a:blip r:embed="rId3">
            <a:alphaModFix/>
          </a:blip>
          <a:stretch>
            <a:fillRect/>
          </a:stretch>
        </p:blipFill>
        <p:spPr>
          <a:xfrm>
            <a:off x="6230850" y="3337300"/>
            <a:ext cx="1444775" cy="4093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Rendering Pipeline</a:t>
            </a:r>
            <a:endParaRPr/>
          </a:p>
        </p:txBody>
      </p:sp>
      <p:sp>
        <p:nvSpPr>
          <p:cNvPr id="310" name="Google Shape;310;p35"/>
          <p:cNvSpPr/>
          <p:nvPr/>
        </p:nvSpPr>
        <p:spPr>
          <a:xfrm>
            <a:off x="1288000" y="2473875"/>
            <a:ext cx="1176000" cy="7071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t>Vertex Processing</a:t>
            </a:r>
            <a:endParaRPr sz="1200" b="1"/>
          </a:p>
        </p:txBody>
      </p:sp>
      <p:sp>
        <p:nvSpPr>
          <p:cNvPr id="311" name="Google Shape;311;p35"/>
          <p:cNvSpPr/>
          <p:nvPr/>
        </p:nvSpPr>
        <p:spPr>
          <a:xfrm>
            <a:off x="2657400" y="2473875"/>
            <a:ext cx="1176000" cy="7071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t>Rasterization</a:t>
            </a:r>
            <a:endParaRPr sz="1200" b="1"/>
          </a:p>
        </p:txBody>
      </p:sp>
      <p:sp>
        <p:nvSpPr>
          <p:cNvPr id="312" name="Google Shape;312;p35"/>
          <p:cNvSpPr/>
          <p:nvPr/>
        </p:nvSpPr>
        <p:spPr>
          <a:xfrm>
            <a:off x="4026800" y="2473875"/>
            <a:ext cx="1176000" cy="7071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t>Pixel / Fragment Processing</a:t>
            </a:r>
            <a:endParaRPr sz="1200" b="1"/>
          </a:p>
        </p:txBody>
      </p:sp>
      <p:sp>
        <p:nvSpPr>
          <p:cNvPr id="313" name="Google Shape;313;p35"/>
          <p:cNvSpPr/>
          <p:nvPr/>
        </p:nvSpPr>
        <p:spPr>
          <a:xfrm>
            <a:off x="6798600" y="2473875"/>
            <a:ext cx="1176000" cy="707100"/>
          </a:xfrm>
          <a:prstGeom prst="roundRect">
            <a:avLst>
              <a:gd name="adj" fmla="val 16667"/>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t>Rendered Frame</a:t>
            </a:r>
            <a:endParaRPr sz="1200" b="1"/>
          </a:p>
        </p:txBody>
      </p:sp>
      <p:cxnSp>
        <p:nvCxnSpPr>
          <p:cNvPr id="314" name="Google Shape;314;p35"/>
          <p:cNvCxnSpPr>
            <a:stCxn id="312" idx="3"/>
            <a:endCxn id="315" idx="1"/>
          </p:cNvCxnSpPr>
          <p:nvPr/>
        </p:nvCxnSpPr>
        <p:spPr>
          <a:xfrm>
            <a:off x="5202800" y="2827425"/>
            <a:ext cx="208800" cy="0"/>
          </a:xfrm>
          <a:prstGeom prst="straightConnector1">
            <a:avLst/>
          </a:prstGeom>
          <a:noFill/>
          <a:ln w="9525" cap="flat" cmpd="sng">
            <a:solidFill>
              <a:srgbClr val="000000"/>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316" name="Google Shape;316;p35"/>
          <p:cNvCxnSpPr>
            <a:stCxn id="311" idx="3"/>
            <a:endCxn id="312" idx="1"/>
          </p:cNvCxnSpPr>
          <p:nvPr/>
        </p:nvCxnSpPr>
        <p:spPr>
          <a:xfrm>
            <a:off x="3833400" y="2827425"/>
            <a:ext cx="193500" cy="0"/>
          </a:xfrm>
          <a:prstGeom prst="straightConnector1">
            <a:avLst/>
          </a:prstGeom>
          <a:noFill/>
          <a:ln w="9525" cap="flat" cmpd="sng">
            <a:solidFill>
              <a:srgbClr val="000000"/>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317" name="Google Shape;317;p35"/>
          <p:cNvCxnSpPr>
            <a:stCxn id="310" idx="3"/>
            <a:endCxn id="311" idx="1"/>
          </p:cNvCxnSpPr>
          <p:nvPr/>
        </p:nvCxnSpPr>
        <p:spPr>
          <a:xfrm>
            <a:off x="2464000" y="2827425"/>
            <a:ext cx="193500" cy="0"/>
          </a:xfrm>
          <a:prstGeom prst="straightConnector1">
            <a:avLst/>
          </a:prstGeom>
          <a:noFill/>
          <a:ln w="9525" cap="flat" cmpd="sng">
            <a:solidFill>
              <a:srgbClr val="000000"/>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318" name="Google Shape;318;p35"/>
          <p:cNvSpPr/>
          <p:nvPr/>
        </p:nvSpPr>
        <p:spPr>
          <a:xfrm>
            <a:off x="1090600" y="1668000"/>
            <a:ext cx="1566900" cy="402900"/>
          </a:xfrm>
          <a:prstGeom prst="roundRect">
            <a:avLst>
              <a:gd name="adj" fmla="val 16667"/>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100"/>
              <a:t>Geometry</a:t>
            </a:r>
            <a:endParaRPr sz="1100"/>
          </a:p>
          <a:p>
            <a:pPr marL="0" lvl="0" indent="0" algn="ctr" rtl="0">
              <a:spcBef>
                <a:spcPts val="0"/>
              </a:spcBef>
              <a:spcAft>
                <a:spcPts val="0"/>
              </a:spcAft>
              <a:buNone/>
            </a:pPr>
            <a:r>
              <a:rPr lang="en-GB" sz="1100"/>
              <a:t>Vertex Shaders</a:t>
            </a:r>
            <a:endParaRPr sz="1100"/>
          </a:p>
        </p:txBody>
      </p:sp>
      <p:cxnSp>
        <p:nvCxnSpPr>
          <p:cNvPr id="319" name="Google Shape;319;p35"/>
          <p:cNvCxnSpPr>
            <a:stCxn id="318" idx="2"/>
            <a:endCxn id="310" idx="0"/>
          </p:cNvCxnSpPr>
          <p:nvPr/>
        </p:nvCxnSpPr>
        <p:spPr>
          <a:xfrm>
            <a:off x="1874050" y="2070900"/>
            <a:ext cx="2100" cy="402900"/>
          </a:xfrm>
          <a:prstGeom prst="straightConnector1">
            <a:avLst/>
          </a:prstGeom>
          <a:noFill/>
          <a:ln w="9525" cap="flat" cmpd="sng">
            <a:solidFill>
              <a:srgbClr val="000000"/>
            </a:solidFill>
            <a:prstDash val="dot"/>
            <a:round/>
            <a:headEnd type="none" w="med" len="med"/>
            <a:tailEnd type="none" w="med" len="med"/>
          </a:ln>
          <a:effectLst>
            <a:outerShdw blurRad="57150" dist="19050" dir="5400000" algn="bl" rotWithShape="0">
              <a:srgbClr val="000000">
                <a:alpha val="50000"/>
              </a:srgbClr>
            </a:outerShdw>
          </a:effectLst>
        </p:spPr>
      </p:cxnSp>
      <p:sp>
        <p:nvSpPr>
          <p:cNvPr id="315" name="Google Shape;315;p35"/>
          <p:cNvSpPr/>
          <p:nvPr/>
        </p:nvSpPr>
        <p:spPr>
          <a:xfrm>
            <a:off x="5411600" y="2473875"/>
            <a:ext cx="1176000" cy="7071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t>Post Processing</a:t>
            </a:r>
            <a:endParaRPr sz="1200" b="1"/>
          </a:p>
        </p:txBody>
      </p:sp>
      <p:cxnSp>
        <p:nvCxnSpPr>
          <p:cNvPr id="320" name="Google Shape;320;p35"/>
          <p:cNvCxnSpPr>
            <a:stCxn id="315" idx="3"/>
            <a:endCxn id="313" idx="1"/>
          </p:cNvCxnSpPr>
          <p:nvPr/>
        </p:nvCxnSpPr>
        <p:spPr>
          <a:xfrm>
            <a:off x="6587600" y="2827425"/>
            <a:ext cx="210900" cy="0"/>
          </a:xfrm>
          <a:prstGeom prst="straightConnector1">
            <a:avLst/>
          </a:prstGeom>
          <a:noFill/>
          <a:ln w="9525" cap="flat" cmpd="sng">
            <a:solidFill>
              <a:srgbClr val="000000"/>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321" name="Google Shape;321;p35"/>
          <p:cNvSpPr/>
          <p:nvPr/>
        </p:nvSpPr>
        <p:spPr>
          <a:xfrm>
            <a:off x="3711350" y="1668000"/>
            <a:ext cx="1809000" cy="414900"/>
          </a:xfrm>
          <a:prstGeom prst="roundRect">
            <a:avLst>
              <a:gd name="adj" fmla="val 16667"/>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100"/>
              <a:t>Textures</a:t>
            </a:r>
            <a:endParaRPr sz="1100"/>
          </a:p>
          <a:p>
            <a:pPr marL="0" lvl="0" indent="0" algn="ctr" rtl="0">
              <a:spcBef>
                <a:spcPts val="0"/>
              </a:spcBef>
              <a:spcAft>
                <a:spcPts val="0"/>
              </a:spcAft>
              <a:buNone/>
            </a:pPr>
            <a:r>
              <a:rPr lang="en-GB" sz="1100"/>
              <a:t>Fragment / Pixel Shaders</a:t>
            </a:r>
            <a:endParaRPr sz="1100"/>
          </a:p>
        </p:txBody>
      </p:sp>
      <p:cxnSp>
        <p:nvCxnSpPr>
          <p:cNvPr id="322" name="Google Shape;322;p35"/>
          <p:cNvCxnSpPr>
            <a:stCxn id="321" idx="2"/>
          </p:cNvCxnSpPr>
          <p:nvPr/>
        </p:nvCxnSpPr>
        <p:spPr>
          <a:xfrm flipH="1">
            <a:off x="4614950" y="2082900"/>
            <a:ext cx="900" cy="390900"/>
          </a:xfrm>
          <a:prstGeom prst="straightConnector1">
            <a:avLst/>
          </a:prstGeom>
          <a:noFill/>
          <a:ln w="9525" cap="flat" cmpd="sng">
            <a:solidFill>
              <a:srgbClr val="000000"/>
            </a:solidFill>
            <a:prstDash val="dot"/>
            <a:round/>
            <a:headEnd type="none" w="med" len="med"/>
            <a:tailEnd type="none" w="med" len="med"/>
          </a:ln>
          <a:effectLst>
            <a:outerShdw blurRad="57150" dist="19050" dir="5400000" algn="bl" rotWithShape="0">
              <a:srgbClr val="000000">
                <a:alpha val="50000"/>
              </a:srgbClr>
            </a:outerShdw>
          </a:effectLst>
        </p:spPr>
      </p:cxnSp>
      <p:pic>
        <p:nvPicPr>
          <p:cNvPr id="323" name="Google Shape;323;p35"/>
          <p:cNvPicPr preferRelativeResize="0"/>
          <p:nvPr/>
        </p:nvPicPr>
        <p:blipFill>
          <a:blip r:embed="rId3">
            <a:alphaModFix/>
          </a:blip>
          <a:stretch>
            <a:fillRect/>
          </a:stretch>
        </p:blipFill>
        <p:spPr>
          <a:xfrm>
            <a:off x="1168312" y="3090826"/>
            <a:ext cx="1411474" cy="1411474"/>
          </a:xfrm>
          <a:prstGeom prst="rect">
            <a:avLst/>
          </a:prstGeom>
          <a:noFill/>
          <a:ln>
            <a:noFill/>
          </a:ln>
        </p:spPr>
      </p:pic>
      <p:pic>
        <p:nvPicPr>
          <p:cNvPr id="324" name="Google Shape;324;p35"/>
          <p:cNvPicPr preferRelativeResize="0"/>
          <p:nvPr/>
        </p:nvPicPr>
        <p:blipFill rotWithShape="1">
          <a:blip r:embed="rId4">
            <a:alphaModFix/>
          </a:blip>
          <a:srcRect l="6725" t="24409" b="20176"/>
          <a:stretch/>
        </p:blipFill>
        <p:spPr>
          <a:xfrm>
            <a:off x="3909075" y="3458409"/>
            <a:ext cx="1411451" cy="838541"/>
          </a:xfrm>
          <a:prstGeom prst="rect">
            <a:avLst/>
          </a:prstGeom>
          <a:noFill/>
          <a:ln>
            <a:noFill/>
          </a:ln>
        </p:spPr>
      </p:pic>
      <p:pic>
        <p:nvPicPr>
          <p:cNvPr id="325" name="Google Shape;325;p35"/>
          <p:cNvPicPr preferRelativeResize="0"/>
          <p:nvPr/>
        </p:nvPicPr>
        <p:blipFill rotWithShape="1">
          <a:blip r:embed="rId5">
            <a:alphaModFix/>
          </a:blip>
          <a:srcRect l="23821" t="11313" r="30403" b="34839"/>
          <a:stretch/>
        </p:blipFill>
        <p:spPr>
          <a:xfrm>
            <a:off x="6587600" y="3394201"/>
            <a:ext cx="1505976" cy="966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VR Rendering Pipeline</a:t>
            </a:r>
            <a:endParaRPr/>
          </a:p>
        </p:txBody>
      </p:sp>
      <p:sp>
        <p:nvSpPr>
          <p:cNvPr id="331" name="Google Shape;331;p36"/>
          <p:cNvSpPr/>
          <p:nvPr/>
        </p:nvSpPr>
        <p:spPr>
          <a:xfrm>
            <a:off x="1288000" y="2473875"/>
            <a:ext cx="1176000" cy="7071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t>Vertex Processing</a:t>
            </a:r>
            <a:endParaRPr sz="1200" b="1"/>
          </a:p>
        </p:txBody>
      </p:sp>
      <p:sp>
        <p:nvSpPr>
          <p:cNvPr id="332" name="Google Shape;332;p36"/>
          <p:cNvSpPr/>
          <p:nvPr/>
        </p:nvSpPr>
        <p:spPr>
          <a:xfrm>
            <a:off x="2657400" y="2473875"/>
            <a:ext cx="1176000" cy="7071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t>Rasterization</a:t>
            </a:r>
            <a:endParaRPr sz="1200" b="1"/>
          </a:p>
        </p:txBody>
      </p:sp>
      <p:sp>
        <p:nvSpPr>
          <p:cNvPr id="333" name="Google Shape;333;p36"/>
          <p:cNvSpPr/>
          <p:nvPr/>
        </p:nvSpPr>
        <p:spPr>
          <a:xfrm>
            <a:off x="4026800" y="2473875"/>
            <a:ext cx="1176000" cy="7071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t>Pixel / Fragment Processing</a:t>
            </a:r>
            <a:endParaRPr sz="1200" b="1"/>
          </a:p>
        </p:txBody>
      </p:sp>
      <p:sp>
        <p:nvSpPr>
          <p:cNvPr id="334" name="Google Shape;334;p36"/>
          <p:cNvSpPr/>
          <p:nvPr/>
        </p:nvSpPr>
        <p:spPr>
          <a:xfrm>
            <a:off x="6798600" y="2473875"/>
            <a:ext cx="1176000" cy="707100"/>
          </a:xfrm>
          <a:prstGeom prst="roundRect">
            <a:avLst>
              <a:gd name="adj" fmla="val 16667"/>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t>Rendered Frame</a:t>
            </a:r>
            <a:endParaRPr sz="1200" b="1"/>
          </a:p>
        </p:txBody>
      </p:sp>
      <p:cxnSp>
        <p:nvCxnSpPr>
          <p:cNvPr id="335" name="Google Shape;335;p36"/>
          <p:cNvCxnSpPr>
            <a:stCxn id="333" idx="3"/>
            <a:endCxn id="336" idx="1"/>
          </p:cNvCxnSpPr>
          <p:nvPr/>
        </p:nvCxnSpPr>
        <p:spPr>
          <a:xfrm>
            <a:off x="5202800" y="2827425"/>
            <a:ext cx="208800" cy="0"/>
          </a:xfrm>
          <a:prstGeom prst="straightConnector1">
            <a:avLst/>
          </a:prstGeom>
          <a:noFill/>
          <a:ln w="9525" cap="flat" cmpd="sng">
            <a:solidFill>
              <a:srgbClr val="000000"/>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337" name="Google Shape;337;p36"/>
          <p:cNvCxnSpPr>
            <a:stCxn id="332" idx="3"/>
            <a:endCxn id="333" idx="1"/>
          </p:cNvCxnSpPr>
          <p:nvPr/>
        </p:nvCxnSpPr>
        <p:spPr>
          <a:xfrm>
            <a:off x="3833400" y="2827425"/>
            <a:ext cx="193500" cy="0"/>
          </a:xfrm>
          <a:prstGeom prst="straightConnector1">
            <a:avLst/>
          </a:prstGeom>
          <a:noFill/>
          <a:ln w="9525" cap="flat" cmpd="sng">
            <a:solidFill>
              <a:srgbClr val="000000"/>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338" name="Google Shape;338;p36"/>
          <p:cNvCxnSpPr>
            <a:stCxn id="331" idx="3"/>
            <a:endCxn id="332" idx="1"/>
          </p:cNvCxnSpPr>
          <p:nvPr/>
        </p:nvCxnSpPr>
        <p:spPr>
          <a:xfrm>
            <a:off x="2464000" y="2827425"/>
            <a:ext cx="193500" cy="0"/>
          </a:xfrm>
          <a:prstGeom prst="straightConnector1">
            <a:avLst/>
          </a:prstGeom>
          <a:noFill/>
          <a:ln w="9525" cap="flat" cmpd="sng">
            <a:solidFill>
              <a:srgbClr val="000000"/>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339" name="Google Shape;339;p36"/>
          <p:cNvSpPr/>
          <p:nvPr/>
        </p:nvSpPr>
        <p:spPr>
          <a:xfrm>
            <a:off x="1090600" y="1668000"/>
            <a:ext cx="1566900" cy="402900"/>
          </a:xfrm>
          <a:prstGeom prst="roundRect">
            <a:avLst>
              <a:gd name="adj" fmla="val 16667"/>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100"/>
              <a:t>Geometry</a:t>
            </a:r>
            <a:endParaRPr sz="1100"/>
          </a:p>
          <a:p>
            <a:pPr marL="0" lvl="0" indent="0" algn="ctr" rtl="0">
              <a:spcBef>
                <a:spcPts val="0"/>
              </a:spcBef>
              <a:spcAft>
                <a:spcPts val="0"/>
              </a:spcAft>
              <a:buNone/>
            </a:pPr>
            <a:r>
              <a:rPr lang="en-GB" sz="1100"/>
              <a:t>Vertex Shaders</a:t>
            </a:r>
            <a:endParaRPr sz="1100"/>
          </a:p>
        </p:txBody>
      </p:sp>
      <p:cxnSp>
        <p:nvCxnSpPr>
          <p:cNvPr id="340" name="Google Shape;340;p36"/>
          <p:cNvCxnSpPr>
            <a:stCxn id="339" idx="2"/>
            <a:endCxn id="331" idx="0"/>
          </p:cNvCxnSpPr>
          <p:nvPr/>
        </p:nvCxnSpPr>
        <p:spPr>
          <a:xfrm>
            <a:off x="1874050" y="2070900"/>
            <a:ext cx="2100" cy="402900"/>
          </a:xfrm>
          <a:prstGeom prst="straightConnector1">
            <a:avLst/>
          </a:prstGeom>
          <a:noFill/>
          <a:ln w="9525" cap="flat" cmpd="sng">
            <a:solidFill>
              <a:srgbClr val="000000"/>
            </a:solidFill>
            <a:prstDash val="dot"/>
            <a:round/>
            <a:headEnd type="none" w="med" len="med"/>
            <a:tailEnd type="none" w="med" len="med"/>
          </a:ln>
          <a:effectLst>
            <a:outerShdw blurRad="57150" dist="19050" dir="5400000" algn="bl" rotWithShape="0">
              <a:srgbClr val="000000">
                <a:alpha val="50000"/>
              </a:srgbClr>
            </a:outerShdw>
          </a:effectLst>
        </p:spPr>
      </p:cxnSp>
      <p:sp>
        <p:nvSpPr>
          <p:cNvPr id="336" name="Google Shape;336;p36"/>
          <p:cNvSpPr/>
          <p:nvPr/>
        </p:nvSpPr>
        <p:spPr>
          <a:xfrm>
            <a:off x="5411600" y="2473875"/>
            <a:ext cx="1176000" cy="707100"/>
          </a:xfrm>
          <a:prstGeom prst="rect">
            <a:avLst/>
          </a:prstGeom>
          <a:solidFill>
            <a:srgbClr val="FFFFFF"/>
          </a:solidFill>
          <a:ln w="19050"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t>Post Processing</a:t>
            </a:r>
            <a:endParaRPr sz="1200" b="1"/>
          </a:p>
        </p:txBody>
      </p:sp>
      <p:cxnSp>
        <p:nvCxnSpPr>
          <p:cNvPr id="341" name="Google Shape;341;p36"/>
          <p:cNvCxnSpPr>
            <a:stCxn id="336" idx="3"/>
            <a:endCxn id="334" idx="1"/>
          </p:cNvCxnSpPr>
          <p:nvPr/>
        </p:nvCxnSpPr>
        <p:spPr>
          <a:xfrm>
            <a:off x="6587600" y="2827425"/>
            <a:ext cx="210900" cy="0"/>
          </a:xfrm>
          <a:prstGeom prst="straightConnector1">
            <a:avLst/>
          </a:prstGeom>
          <a:noFill/>
          <a:ln w="9525" cap="flat" cmpd="sng">
            <a:solidFill>
              <a:srgbClr val="000000"/>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342" name="Google Shape;342;p36"/>
          <p:cNvCxnSpPr>
            <a:stCxn id="336" idx="2"/>
          </p:cNvCxnSpPr>
          <p:nvPr/>
        </p:nvCxnSpPr>
        <p:spPr>
          <a:xfrm flipH="1">
            <a:off x="5998100" y="3180975"/>
            <a:ext cx="1500" cy="669000"/>
          </a:xfrm>
          <a:prstGeom prst="straightConnector1">
            <a:avLst/>
          </a:prstGeom>
          <a:noFill/>
          <a:ln w="9525" cap="flat" cmpd="sng">
            <a:solidFill>
              <a:srgbClr val="FF0000"/>
            </a:solidFill>
            <a:prstDash val="solid"/>
            <a:round/>
            <a:headEnd type="triangle" w="med" len="med"/>
            <a:tailEnd type="none" w="med" len="med"/>
          </a:ln>
        </p:spPr>
      </p:cxnSp>
      <p:sp>
        <p:nvSpPr>
          <p:cNvPr id="343" name="Google Shape;343;p36"/>
          <p:cNvSpPr/>
          <p:nvPr/>
        </p:nvSpPr>
        <p:spPr>
          <a:xfrm>
            <a:off x="5033400" y="3849975"/>
            <a:ext cx="1905300" cy="489000"/>
          </a:xfrm>
          <a:prstGeom prst="rect">
            <a:avLst/>
          </a:prstGeom>
          <a:solidFill>
            <a:srgbClr val="FFFFFF"/>
          </a:solidFill>
          <a:ln w="19050"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100" b="1">
                <a:solidFill>
                  <a:srgbClr val="FF0000"/>
                </a:solidFill>
              </a:rPr>
              <a:t>+ Lens Distortion</a:t>
            </a:r>
            <a:endParaRPr sz="1100" b="1">
              <a:solidFill>
                <a:srgbClr val="FF0000"/>
              </a:solidFill>
            </a:endParaRPr>
          </a:p>
          <a:p>
            <a:pPr marL="0" lvl="0" indent="0" algn="ctr" rtl="0">
              <a:spcBef>
                <a:spcPts val="0"/>
              </a:spcBef>
              <a:spcAft>
                <a:spcPts val="0"/>
              </a:spcAft>
              <a:buNone/>
            </a:pPr>
            <a:r>
              <a:rPr lang="en-GB" sz="1100" b="1">
                <a:solidFill>
                  <a:srgbClr val="FF0000"/>
                </a:solidFill>
              </a:rPr>
              <a:t>+ Timewarp / Spacewarp</a:t>
            </a:r>
            <a:endParaRPr sz="1100" b="1">
              <a:solidFill>
                <a:srgbClr val="FF0000"/>
              </a:solidFill>
            </a:endParaRPr>
          </a:p>
        </p:txBody>
      </p:sp>
      <p:sp>
        <p:nvSpPr>
          <p:cNvPr id="344" name="Google Shape;344;p36"/>
          <p:cNvSpPr/>
          <p:nvPr/>
        </p:nvSpPr>
        <p:spPr>
          <a:xfrm>
            <a:off x="3711350" y="1668000"/>
            <a:ext cx="1809000" cy="414900"/>
          </a:xfrm>
          <a:prstGeom prst="roundRect">
            <a:avLst>
              <a:gd name="adj" fmla="val 16667"/>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100"/>
              <a:t>Textures</a:t>
            </a:r>
            <a:endParaRPr sz="1100"/>
          </a:p>
          <a:p>
            <a:pPr marL="0" lvl="0" indent="0" algn="ctr" rtl="0">
              <a:spcBef>
                <a:spcPts val="0"/>
              </a:spcBef>
              <a:spcAft>
                <a:spcPts val="0"/>
              </a:spcAft>
              <a:buNone/>
            </a:pPr>
            <a:r>
              <a:rPr lang="en-GB" sz="1100"/>
              <a:t>Fragment / Pixel Shaders</a:t>
            </a:r>
            <a:endParaRPr sz="1100"/>
          </a:p>
        </p:txBody>
      </p:sp>
      <p:cxnSp>
        <p:nvCxnSpPr>
          <p:cNvPr id="345" name="Google Shape;345;p36"/>
          <p:cNvCxnSpPr>
            <a:stCxn id="344" idx="2"/>
          </p:cNvCxnSpPr>
          <p:nvPr/>
        </p:nvCxnSpPr>
        <p:spPr>
          <a:xfrm flipH="1">
            <a:off x="4614950" y="2082900"/>
            <a:ext cx="900" cy="390900"/>
          </a:xfrm>
          <a:prstGeom prst="straightConnector1">
            <a:avLst/>
          </a:prstGeom>
          <a:noFill/>
          <a:ln w="9525" cap="flat" cmpd="sng">
            <a:solidFill>
              <a:srgbClr val="000000"/>
            </a:solidFill>
            <a:prstDash val="dot"/>
            <a:round/>
            <a:headEnd type="none" w="med" len="med"/>
            <a:tailEnd type="none" w="med" len="med"/>
          </a:ln>
          <a:effectLst>
            <a:outerShdw blurRad="57150" dist="19050" dir="5400000" algn="bl" rotWithShape="0">
              <a:srgbClr val="000000">
                <a:alpha val="50000"/>
              </a:srgbClr>
            </a:outerShdw>
          </a:effectLst>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Lens Distortion</a:t>
            </a:r>
            <a:endParaRPr/>
          </a:p>
        </p:txBody>
      </p:sp>
      <p:sp>
        <p:nvSpPr>
          <p:cNvPr id="351" name="Google Shape;351;p37"/>
          <p:cNvSpPr txBox="1">
            <a:spLocks noGrp="1"/>
          </p:cNvSpPr>
          <p:nvPr>
            <p:ph type="body" idx="1"/>
          </p:nvPr>
        </p:nvSpPr>
        <p:spPr>
          <a:xfrm>
            <a:off x="311700" y="1152475"/>
            <a:ext cx="4527900" cy="3023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GB" sz="1600"/>
              <a:t>Lenses used in headset to achieve wide field of view at close range</a:t>
            </a:r>
            <a:endParaRPr sz="1600"/>
          </a:p>
          <a:p>
            <a:pPr marL="457200" lvl="0" indent="-330200" algn="l" rtl="0">
              <a:spcBef>
                <a:spcPts val="1000"/>
              </a:spcBef>
              <a:spcAft>
                <a:spcPts val="0"/>
              </a:spcAft>
              <a:buSzPts val="1600"/>
              <a:buChar char="●"/>
            </a:pPr>
            <a:r>
              <a:rPr lang="en-GB" sz="1600"/>
              <a:t>Distortion must be corrected for in the frames send to headset</a:t>
            </a:r>
            <a:endParaRPr sz="1600"/>
          </a:p>
          <a:p>
            <a:pPr marL="457200" lvl="0" indent="-330200" algn="l" rtl="0">
              <a:spcBef>
                <a:spcPts val="1000"/>
              </a:spcBef>
              <a:spcAft>
                <a:spcPts val="0"/>
              </a:spcAft>
              <a:buSzPts val="1600"/>
              <a:buChar char="●"/>
            </a:pPr>
            <a:r>
              <a:rPr lang="en-GB" sz="1600"/>
              <a:t>Usually carried out as post processing</a:t>
            </a:r>
            <a:endParaRPr sz="1600"/>
          </a:p>
          <a:p>
            <a:pPr marL="457200" lvl="0" indent="-330200" algn="l" rtl="0">
              <a:spcBef>
                <a:spcPts val="1000"/>
              </a:spcBef>
              <a:spcAft>
                <a:spcPts val="1000"/>
              </a:spcAft>
              <a:buSzPts val="1600"/>
              <a:buChar char="●"/>
            </a:pPr>
            <a:r>
              <a:rPr lang="en-GB" sz="1600"/>
              <a:t>Process specified by VR runtime</a:t>
            </a:r>
            <a:endParaRPr sz="1600"/>
          </a:p>
        </p:txBody>
      </p:sp>
      <p:pic>
        <p:nvPicPr>
          <p:cNvPr id="352" name="Google Shape;352;p37"/>
          <p:cNvPicPr preferRelativeResize="0"/>
          <p:nvPr/>
        </p:nvPicPr>
        <p:blipFill>
          <a:blip r:embed="rId3">
            <a:alphaModFix/>
          </a:blip>
          <a:stretch>
            <a:fillRect/>
          </a:stretch>
        </p:blipFill>
        <p:spPr>
          <a:xfrm>
            <a:off x="5168575" y="1165100"/>
            <a:ext cx="2998138" cy="2998138"/>
          </a:xfrm>
          <a:prstGeom prst="rect">
            <a:avLst/>
          </a:prstGeom>
          <a:noFill/>
          <a:ln>
            <a:noFill/>
          </a:ln>
        </p:spPr>
      </p:pic>
      <p:sp>
        <p:nvSpPr>
          <p:cNvPr id="353" name="Google Shape;353;p37"/>
          <p:cNvSpPr txBox="1">
            <a:spLocks noGrp="1"/>
          </p:cNvSpPr>
          <p:nvPr>
            <p:ph type="body" idx="1"/>
          </p:nvPr>
        </p:nvSpPr>
        <p:spPr>
          <a:xfrm>
            <a:off x="464100" y="4175800"/>
            <a:ext cx="8003100" cy="717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400"/>
              <a:t>Image credit: Christian Pötzsch </a:t>
            </a:r>
            <a:r>
              <a:rPr lang="en-GB" sz="1400" u="sng">
                <a:solidFill>
                  <a:schemeClr val="hlink"/>
                </a:solidFill>
                <a:hlinkClick r:id="rId4"/>
              </a:rPr>
              <a:t>https://www.imgtec.com/blog/speeding-up-gpu-barrel-distortion-correction-in-mobile-vr/</a:t>
            </a:r>
            <a:r>
              <a:rPr lang="en-GB" sz="1400"/>
              <a:t>  </a:t>
            </a:r>
            <a:endParaRPr sz="1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Timewarp &amp; Spacewarp</a:t>
            </a:r>
            <a:endParaRPr/>
          </a:p>
        </p:txBody>
      </p:sp>
      <p:sp>
        <p:nvSpPr>
          <p:cNvPr id="359" name="Google Shape;359;p38"/>
          <p:cNvSpPr txBox="1">
            <a:spLocks noGrp="1"/>
          </p:cNvSpPr>
          <p:nvPr>
            <p:ph type="body" idx="1"/>
          </p:nvPr>
        </p:nvSpPr>
        <p:spPr>
          <a:xfrm>
            <a:off x="311700" y="1152475"/>
            <a:ext cx="4044000" cy="2902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GB" sz="1600"/>
              <a:t>Predictive interpolation of frames</a:t>
            </a:r>
            <a:endParaRPr sz="1600"/>
          </a:p>
          <a:p>
            <a:pPr marL="457200" lvl="0" indent="-330200" algn="l" rtl="0">
              <a:spcBef>
                <a:spcPts val="1000"/>
              </a:spcBef>
              <a:spcAft>
                <a:spcPts val="0"/>
              </a:spcAft>
              <a:buSzPts val="1600"/>
              <a:buChar char="●"/>
            </a:pPr>
            <a:r>
              <a:rPr lang="en-GB" sz="1600"/>
              <a:t>Distorts previously generated frame based on movement of user and scene</a:t>
            </a:r>
            <a:endParaRPr sz="1600"/>
          </a:p>
          <a:p>
            <a:pPr marL="457200" lvl="0" indent="-330200" algn="l" rtl="0">
              <a:spcBef>
                <a:spcPts val="1000"/>
              </a:spcBef>
              <a:spcAft>
                <a:spcPts val="0"/>
              </a:spcAft>
              <a:buSzPts val="1600"/>
              <a:buChar char="●"/>
            </a:pPr>
            <a:r>
              <a:rPr lang="en-GB" sz="1600"/>
              <a:t>Low cost tricks to maintain high framerate and low latency</a:t>
            </a:r>
            <a:endParaRPr sz="1600"/>
          </a:p>
          <a:p>
            <a:pPr marL="457200" lvl="0" indent="-330200" algn="l" rtl="0">
              <a:spcBef>
                <a:spcPts val="1000"/>
              </a:spcBef>
              <a:spcAft>
                <a:spcPts val="1000"/>
              </a:spcAft>
              <a:buSzPts val="1600"/>
              <a:buChar char="●"/>
            </a:pPr>
            <a:r>
              <a:rPr lang="en-GB" sz="1600"/>
              <a:t>Process specified by VR runtime</a:t>
            </a:r>
            <a:endParaRPr sz="1600" b="1"/>
          </a:p>
        </p:txBody>
      </p:sp>
      <p:sp>
        <p:nvSpPr>
          <p:cNvPr id="360" name="Google Shape;360;p38"/>
          <p:cNvSpPr txBox="1">
            <a:spLocks noGrp="1"/>
          </p:cNvSpPr>
          <p:nvPr>
            <p:ph type="body" idx="1"/>
          </p:nvPr>
        </p:nvSpPr>
        <p:spPr>
          <a:xfrm>
            <a:off x="464100" y="4320825"/>
            <a:ext cx="4455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200"/>
              <a:t>Image credit: Neo222 </a:t>
            </a:r>
            <a:r>
              <a:rPr lang="en-GB" sz="1200" u="sng">
                <a:solidFill>
                  <a:schemeClr val="hlink"/>
                </a:solidFill>
                <a:hlinkClick r:id="rId3"/>
              </a:rPr>
              <a:t>https://xinreality.com/wiki/Asynchronous_Spacewarp</a:t>
            </a:r>
            <a:r>
              <a:rPr lang="en-GB" sz="1200"/>
              <a:t> </a:t>
            </a:r>
            <a:endParaRPr sz="1200"/>
          </a:p>
        </p:txBody>
      </p:sp>
      <p:pic>
        <p:nvPicPr>
          <p:cNvPr id="361" name="Google Shape;361;p38"/>
          <p:cNvPicPr preferRelativeResize="0"/>
          <p:nvPr/>
        </p:nvPicPr>
        <p:blipFill rotWithShape="1">
          <a:blip r:embed="rId4">
            <a:alphaModFix/>
          </a:blip>
          <a:srcRect r="12002"/>
          <a:stretch/>
        </p:blipFill>
        <p:spPr>
          <a:xfrm>
            <a:off x="4572000" y="1258947"/>
            <a:ext cx="4044000" cy="337905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 Open Standard for VR Runtimes?</a:t>
            </a:r>
            <a:endParaRPr/>
          </a:p>
        </p:txBody>
      </p:sp>
      <p:sp>
        <p:nvSpPr>
          <p:cNvPr id="367" name="Google Shape;367;p39"/>
          <p:cNvSpPr txBox="1">
            <a:spLocks noGrp="1"/>
          </p:cNvSpPr>
          <p:nvPr>
            <p:ph type="body" idx="1"/>
          </p:nvPr>
        </p:nvSpPr>
        <p:spPr>
          <a:xfrm>
            <a:off x="311700" y="1152475"/>
            <a:ext cx="4615800" cy="3679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GB" sz="1600"/>
              <a:t>The Khronos Group is a consortium of industry partners who develop open standards for 3D graphics</a:t>
            </a:r>
            <a:endParaRPr sz="1600"/>
          </a:p>
          <a:p>
            <a:pPr marL="457200" lvl="0" indent="-330200" algn="l" rtl="0">
              <a:lnSpc>
                <a:spcPct val="115000"/>
              </a:lnSpc>
              <a:spcBef>
                <a:spcPts val="1000"/>
              </a:spcBef>
              <a:spcAft>
                <a:spcPts val="0"/>
              </a:spcAft>
              <a:buSzPts val="1600"/>
              <a:buChar char="●"/>
            </a:pPr>
            <a:r>
              <a:rPr lang="en-GB" sz="1600" b="1"/>
              <a:t>OpenXR</a:t>
            </a:r>
            <a:r>
              <a:rPr lang="en-GB" sz="1600"/>
              <a:t> is working group attempting to develop a VR runtime standard</a:t>
            </a:r>
            <a:endParaRPr sz="1600"/>
          </a:p>
          <a:p>
            <a:pPr marL="457200" lvl="0" indent="-330200" algn="l" rtl="0">
              <a:lnSpc>
                <a:spcPct val="115000"/>
              </a:lnSpc>
              <a:spcBef>
                <a:spcPts val="1000"/>
              </a:spcBef>
              <a:spcAft>
                <a:spcPts val="0"/>
              </a:spcAft>
              <a:buSzPts val="1600"/>
              <a:buChar char="●"/>
            </a:pPr>
            <a:r>
              <a:rPr lang="en-GB" sz="1600"/>
              <a:t>All the big players in the VR industry are involved</a:t>
            </a:r>
            <a:endParaRPr sz="1600"/>
          </a:p>
          <a:p>
            <a:pPr marL="457200" lvl="0" indent="-330200" algn="l" rtl="0">
              <a:lnSpc>
                <a:spcPct val="115000"/>
              </a:lnSpc>
              <a:spcBef>
                <a:spcPts val="1000"/>
              </a:spcBef>
              <a:spcAft>
                <a:spcPts val="1000"/>
              </a:spcAft>
              <a:buSzPts val="1600"/>
              <a:buChar char="●"/>
            </a:pPr>
            <a:r>
              <a:rPr lang="en-GB" sz="1600"/>
              <a:t>Like glTF and Vulkan, could also benefit preservation efforts… if it is adopted</a:t>
            </a:r>
            <a:endParaRPr sz="1600"/>
          </a:p>
        </p:txBody>
      </p:sp>
      <p:pic>
        <p:nvPicPr>
          <p:cNvPr id="368" name="Google Shape;368;p39"/>
          <p:cNvPicPr preferRelativeResize="0"/>
          <p:nvPr/>
        </p:nvPicPr>
        <p:blipFill>
          <a:blip r:embed="rId3">
            <a:alphaModFix/>
          </a:blip>
          <a:stretch>
            <a:fillRect/>
          </a:stretch>
        </p:blipFill>
        <p:spPr>
          <a:xfrm>
            <a:off x="4983513" y="1152475"/>
            <a:ext cx="3431675" cy="3205166"/>
          </a:xfrm>
          <a:prstGeom prst="rect">
            <a:avLst/>
          </a:prstGeom>
          <a:noFill/>
          <a:ln>
            <a:noFill/>
          </a:ln>
        </p:spPr>
      </p:pic>
      <p:sp>
        <p:nvSpPr>
          <p:cNvPr id="369" name="Google Shape;369;p39"/>
          <p:cNvSpPr txBox="1">
            <a:spLocks noGrp="1"/>
          </p:cNvSpPr>
          <p:nvPr>
            <p:ph type="body" idx="1"/>
          </p:nvPr>
        </p:nvSpPr>
        <p:spPr>
          <a:xfrm>
            <a:off x="4443775" y="4607550"/>
            <a:ext cx="4464600" cy="380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200"/>
              <a:t>Image credit: Khronos Group </a:t>
            </a:r>
            <a:r>
              <a:rPr lang="en-GB" sz="1200" u="sng">
                <a:solidFill>
                  <a:schemeClr val="hlink"/>
                </a:solidFill>
                <a:hlinkClick r:id="rId4"/>
              </a:rPr>
              <a:t>https://www.khronos.org/openxr/</a:t>
            </a:r>
            <a:r>
              <a:rPr lang="en-GB" sz="1200"/>
              <a:t> </a:t>
            </a:r>
            <a:endParaRPr sz="1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Next Steps: Exploring Preservation Strategies</a:t>
            </a:r>
            <a:endParaRPr sz="2400"/>
          </a:p>
        </p:txBody>
      </p:sp>
      <p:graphicFrame>
        <p:nvGraphicFramePr>
          <p:cNvPr id="375" name="Google Shape;375;p40"/>
          <p:cNvGraphicFramePr/>
          <p:nvPr/>
        </p:nvGraphicFramePr>
        <p:xfrm>
          <a:off x="534463" y="1069100"/>
          <a:ext cx="8087075" cy="3740605"/>
        </p:xfrm>
        <a:graphic>
          <a:graphicData uri="http://schemas.openxmlformats.org/drawingml/2006/table">
            <a:tbl>
              <a:tblPr>
                <a:noFill/>
                <a:tableStyleId>{0B7F2A7C-082C-4D9E-871E-022F62EB4B75}</a:tableStyleId>
              </a:tblPr>
              <a:tblGrid>
                <a:gridCol w="1589625">
                  <a:extLst>
                    <a:ext uri="{9D8B030D-6E8A-4147-A177-3AD203B41FA5}">
                      <a16:colId xmlns:a16="http://schemas.microsoft.com/office/drawing/2014/main" val="20000"/>
                    </a:ext>
                  </a:extLst>
                </a:gridCol>
                <a:gridCol w="2017900">
                  <a:extLst>
                    <a:ext uri="{9D8B030D-6E8A-4147-A177-3AD203B41FA5}">
                      <a16:colId xmlns:a16="http://schemas.microsoft.com/office/drawing/2014/main" val="20001"/>
                    </a:ext>
                  </a:extLst>
                </a:gridCol>
                <a:gridCol w="2128750">
                  <a:extLst>
                    <a:ext uri="{9D8B030D-6E8A-4147-A177-3AD203B41FA5}">
                      <a16:colId xmlns:a16="http://schemas.microsoft.com/office/drawing/2014/main" val="20002"/>
                    </a:ext>
                  </a:extLst>
                </a:gridCol>
                <a:gridCol w="2350800">
                  <a:extLst>
                    <a:ext uri="{9D8B030D-6E8A-4147-A177-3AD203B41FA5}">
                      <a16:colId xmlns:a16="http://schemas.microsoft.com/office/drawing/2014/main" val="20003"/>
                    </a:ext>
                  </a:extLst>
                </a:gridCol>
              </a:tblGrid>
              <a:tr h="3962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GB" b="1"/>
                        <a:t>General</a:t>
                      </a:r>
                      <a:endParaRPr b="1"/>
                    </a:p>
                  </a:txBody>
                  <a:tcPr marL="91425" marR="91425" marT="91425" marB="91425"/>
                </a:tc>
                <a:tc>
                  <a:txBody>
                    <a:bodyPr/>
                    <a:lstStyle/>
                    <a:p>
                      <a:pPr marL="0" lvl="0" indent="0" algn="l" rtl="0">
                        <a:spcBef>
                          <a:spcPts val="0"/>
                        </a:spcBef>
                        <a:spcAft>
                          <a:spcPts val="0"/>
                        </a:spcAft>
                        <a:buNone/>
                      </a:pPr>
                      <a:r>
                        <a:rPr lang="en-GB" b="1"/>
                        <a:t>360 Video</a:t>
                      </a:r>
                      <a:endParaRPr b="1"/>
                    </a:p>
                  </a:txBody>
                  <a:tcPr marL="91425" marR="91425" marT="91425" marB="91425"/>
                </a:tc>
                <a:tc>
                  <a:txBody>
                    <a:bodyPr/>
                    <a:lstStyle/>
                    <a:p>
                      <a:pPr marL="0" lvl="0" indent="0" algn="l" rtl="0">
                        <a:spcBef>
                          <a:spcPts val="0"/>
                        </a:spcBef>
                        <a:spcAft>
                          <a:spcPts val="0"/>
                        </a:spcAft>
                        <a:buNone/>
                      </a:pPr>
                      <a:r>
                        <a:rPr lang="en-GB" b="1"/>
                        <a:t>Real-Time 3D</a:t>
                      </a:r>
                      <a:endParaRPr b="1"/>
                    </a:p>
                  </a:txBody>
                  <a:tcPr marL="91425" marR="91425" marT="91425" marB="91425"/>
                </a:tc>
                <a:extLst>
                  <a:ext uri="{0D108BD9-81ED-4DB2-BD59-A6C34878D82A}">
                    <a16:rowId xmlns:a16="http://schemas.microsoft.com/office/drawing/2014/main" val="10000"/>
                  </a:ext>
                </a:extLst>
              </a:tr>
              <a:tr h="1485175">
                <a:tc>
                  <a:txBody>
                    <a:bodyPr/>
                    <a:lstStyle/>
                    <a:p>
                      <a:pPr marL="0" lvl="0" indent="0" algn="l" rtl="0">
                        <a:spcBef>
                          <a:spcPts val="0"/>
                        </a:spcBef>
                        <a:spcAft>
                          <a:spcPts val="0"/>
                        </a:spcAft>
                        <a:buNone/>
                      </a:pPr>
                      <a:r>
                        <a:rPr lang="en-GB" b="1"/>
                        <a:t>Migration</a:t>
                      </a:r>
                      <a:endParaRPr b="1"/>
                    </a:p>
                  </a:txBody>
                  <a:tcPr marL="91425" marR="91425" marT="91425" marB="91425"/>
                </a:tc>
                <a:tc>
                  <a:txBody>
                    <a:bodyPr/>
                    <a:lstStyle/>
                    <a:p>
                      <a:pPr marL="457200" lvl="0" indent="-317500" algn="l" rtl="0">
                        <a:spcBef>
                          <a:spcPts val="0"/>
                        </a:spcBef>
                        <a:spcAft>
                          <a:spcPts val="0"/>
                        </a:spcAft>
                        <a:buSzPts val="1400"/>
                        <a:buChar char="●"/>
                      </a:pPr>
                      <a:r>
                        <a:rPr lang="en-GB"/>
                        <a:t>Headset lens distortion algorithms</a:t>
                      </a:r>
                      <a:endParaRPr/>
                    </a:p>
                  </a:txBody>
                  <a:tcPr marL="91425" marR="91425" marT="91425" marB="91425"/>
                </a:tc>
                <a:tc>
                  <a:txBody>
                    <a:bodyPr/>
                    <a:lstStyle/>
                    <a:p>
                      <a:pPr marL="457200" lvl="0" indent="-317500" algn="l" rtl="0">
                        <a:spcBef>
                          <a:spcPts val="0"/>
                        </a:spcBef>
                        <a:spcAft>
                          <a:spcPts val="0"/>
                        </a:spcAft>
                        <a:buSzPts val="1400"/>
                        <a:buChar char="●"/>
                      </a:pPr>
                      <a:r>
                        <a:rPr lang="en-GB"/>
                        <a:t>Moving between projection types</a:t>
                      </a:r>
                      <a:endParaRPr/>
                    </a:p>
                    <a:p>
                      <a:pPr marL="457200" lvl="0" indent="-317500" algn="l" rtl="0">
                        <a:spcBef>
                          <a:spcPts val="0"/>
                        </a:spcBef>
                        <a:spcAft>
                          <a:spcPts val="0"/>
                        </a:spcAft>
                        <a:buSzPts val="1400"/>
                        <a:buChar char="●"/>
                      </a:pPr>
                      <a:r>
                        <a:rPr lang="en-GB"/>
                        <a:t>Variability in players </a:t>
                      </a:r>
                      <a:endParaRPr/>
                    </a:p>
                  </a:txBody>
                  <a:tcPr marL="91425" marR="91425" marT="91425" marB="91425"/>
                </a:tc>
                <a:tc>
                  <a:txBody>
                    <a:bodyPr/>
                    <a:lstStyle/>
                    <a:p>
                      <a:pPr marL="457200" lvl="0" indent="-317500" algn="l" rtl="0">
                        <a:spcBef>
                          <a:spcPts val="0"/>
                        </a:spcBef>
                        <a:spcAft>
                          <a:spcPts val="0"/>
                        </a:spcAft>
                        <a:buSzPts val="1400"/>
                        <a:buChar char="●"/>
                      </a:pPr>
                      <a:r>
                        <a:rPr lang="en-GB"/>
                        <a:t>How reliable are the open 3D asset standards</a:t>
                      </a:r>
                      <a:endParaRPr/>
                    </a:p>
                    <a:p>
                      <a:pPr marL="457200" lvl="0" indent="-317500" algn="l" rtl="0">
                        <a:spcBef>
                          <a:spcPts val="0"/>
                        </a:spcBef>
                        <a:spcAft>
                          <a:spcPts val="0"/>
                        </a:spcAft>
                        <a:buSzPts val="1400"/>
                        <a:buChar char="●"/>
                      </a:pPr>
                      <a:r>
                        <a:rPr lang="en-GB"/>
                        <a:t>Re-creating a 3D scene in different engines</a:t>
                      </a:r>
                      <a:endParaRPr/>
                    </a:p>
                  </a:txBody>
                  <a:tcPr marL="91425" marR="91425" marT="91425" marB="91425"/>
                </a:tc>
                <a:extLst>
                  <a:ext uri="{0D108BD9-81ED-4DB2-BD59-A6C34878D82A}">
                    <a16:rowId xmlns:a16="http://schemas.microsoft.com/office/drawing/2014/main" val="10001"/>
                  </a:ext>
                </a:extLst>
              </a:tr>
              <a:tr h="760150">
                <a:tc>
                  <a:txBody>
                    <a:bodyPr/>
                    <a:lstStyle/>
                    <a:p>
                      <a:pPr marL="0" lvl="0" indent="0" algn="l" rtl="0">
                        <a:spcBef>
                          <a:spcPts val="0"/>
                        </a:spcBef>
                        <a:spcAft>
                          <a:spcPts val="0"/>
                        </a:spcAft>
                        <a:buNone/>
                      </a:pPr>
                      <a:r>
                        <a:rPr lang="en-GB" b="1"/>
                        <a:t>Emulation</a:t>
                      </a:r>
                      <a:endParaRPr b="1"/>
                    </a:p>
                  </a:txBody>
                  <a:tcPr marL="91425" marR="91425" marT="91425" marB="91425"/>
                </a:tc>
                <a:tc>
                  <a:txBody>
                    <a:bodyPr/>
                    <a:lstStyle/>
                    <a:p>
                      <a:pPr marL="457200" lvl="0" indent="-317500" algn="l" rtl="0">
                        <a:spcBef>
                          <a:spcPts val="0"/>
                        </a:spcBef>
                        <a:spcAft>
                          <a:spcPts val="0"/>
                        </a:spcAft>
                        <a:buClr>
                          <a:schemeClr val="dk1"/>
                        </a:buClr>
                        <a:buSzPts val="1400"/>
                        <a:buChar char="●"/>
                      </a:pPr>
                      <a:r>
                        <a:rPr lang="en-GB">
                          <a:solidFill>
                            <a:schemeClr val="dk1"/>
                          </a:solidFill>
                        </a:rPr>
                        <a:t>Emulating VR runtimes</a:t>
                      </a:r>
                      <a:endParaRPr>
                        <a:solidFill>
                          <a:schemeClr val="dk1"/>
                        </a:solidFill>
                      </a:endParaRPr>
                    </a:p>
                  </a:txBody>
                  <a:tcPr marL="91425" marR="91425" marT="91425" marB="91425"/>
                </a:tc>
                <a:tc>
                  <a:txBody>
                    <a:bodyPr/>
                    <a:lstStyle/>
                    <a:p>
                      <a:pPr marL="457200" lvl="0" indent="-317500" algn="l" rtl="0">
                        <a:spcBef>
                          <a:spcPts val="0"/>
                        </a:spcBef>
                        <a:spcAft>
                          <a:spcPts val="0"/>
                        </a:spcAft>
                        <a:buClr>
                          <a:schemeClr val="dk1"/>
                        </a:buClr>
                        <a:buSzPts val="1400"/>
                        <a:buChar char="●"/>
                      </a:pPr>
                      <a:r>
                        <a:rPr lang="en-GB">
                          <a:solidFill>
                            <a:schemeClr val="dk1"/>
                          </a:solidFill>
                        </a:rPr>
                        <a:t>Emulating 360 video players</a:t>
                      </a:r>
                      <a:endParaRPr/>
                    </a:p>
                  </a:txBody>
                  <a:tcPr marL="91425" marR="91425" marT="91425" marB="91425"/>
                </a:tc>
                <a:tc>
                  <a:txBody>
                    <a:bodyPr/>
                    <a:lstStyle/>
                    <a:p>
                      <a:pPr marL="457200" lvl="0" indent="-317500" algn="l" rtl="0">
                        <a:spcBef>
                          <a:spcPts val="0"/>
                        </a:spcBef>
                        <a:spcAft>
                          <a:spcPts val="0"/>
                        </a:spcAft>
                        <a:buSzPts val="1400"/>
                        <a:buChar char="●"/>
                      </a:pPr>
                      <a:r>
                        <a:rPr lang="en-GB"/>
                        <a:t>Paravirtualization and passthrough for real-time 3D VR</a:t>
                      </a:r>
                      <a:endParaRPr/>
                    </a:p>
                  </a:txBody>
                  <a:tcPr marL="91425" marR="91425" marT="91425" marB="91425"/>
                </a:tc>
                <a:extLst>
                  <a:ext uri="{0D108BD9-81ED-4DB2-BD59-A6C34878D82A}">
                    <a16:rowId xmlns:a16="http://schemas.microsoft.com/office/drawing/2014/main" val="10002"/>
                  </a:ext>
                </a:extLst>
              </a:tr>
              <a:tr h="956425">
                <a:tc>
                  <a:txBody>
                    <a:bodyPr/>
                    <a:lstStyle/>
                    <a:p>
                      <a:pPr marL="0" lvl="0" indent="0" algn="l" rtl="0">
                        <a:spcBef>
                          <a:spcPts val="0"/>
                        </a:spcBef>
                        <a:spcAft>
                          <a:spcPts val="0"/>
                        </a:spcAft>
                        <a:buNone/>
                      </a:pPr>
                      <a:r>
                        <a:rPr lang="en-GB" b="1"/>
                        <a:t>Documentation</a:t>
                      </a:r>
                      <a:endParaRPr b="1"/>
                    </a:p>
                  </a:txBody>
                  <a:tcPr marL="91425" marR="91425" marT="91425" marB="91425"/>
                </a:tc>
                <a:tc>
                  <a:txBody>
                    <a:bodyPr/>
                    <a:lstStyle/>
                    <a:p>
                      <a:pPr marL="457200" lvl="0" indent="-317500" algn="l" rtl="0">
                        <a:spcBef>
                          <a:spcPts val="0"/>
                        </a:spcBef>
                        <a:spcAft>
                          <a:spcPts val="0"/>
                        </a:spcAft>
                        <a:buClr>
                          <a:schemeClr val="dk1"/>
                        </a:buClr>
                        <a:buSzPts val="1400"/>
                        <a:buChar char="●"/>
                      </a:pPr>
                      <a:r>
                        <a:rPr lang="en-GB">
                          <a:solidFill>
                            <a:schemeClr val="dk1"/>
                          </a:solidFill>
                        </a:rPr>
                        <a:t>Field of view video capture</a:t>
                      </a:r>
                      <a:endParaRPr>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Accounts of experience</a:t>
                      </a:r>
                      <a:endParaRPr/>
                    </a:p>
                  </a:txBody>
                  <a:tcPr marL="91425" marR="91425" marT="91425" marB="91425"/>
                </a:tc>
                <a:tc>
                  <a:txBody>
                    <a:bodyPr/>
                    <a:lstStyle/>
                    <a:p>
                      <a:pPr marL="457200" lvl="0" indent="-317500" algn="l" rtl="0">
                        <a:spcBef>
                          <a:spcPts val="0"/>
                        </a:spcBef>
                        <a:spcAft>
                          <a:spcPts val="0"/>
                        </a:spcAft>
                        <a:buSzPts val="1400"/>
                        <a:buChar char="●"/>
                      </a:pPr>
                      <a:r>
                        <a:rPr lang="en-GB">
                          <a:solidFill>
                            <a:schemeClr val="dk1"/>
                          </a:solidFill>
                        </a:rPr>
                        <a:t>Documenting projection type</a:t>
                      </a:r>
                      <a:endParaRPr/>
                    </a:p>
                  </a:txBody>
                  <a:tcPr marL="91425" marR="91425" marT="91425" marB="91425"/>
                </a:tc>
                <a:tc>
                  <a:txBody>
                    <a:bodyPr/>
                    <a:lstStyle/>
                    <a:p>
                      <a:pPr marL="457200" lvl="0" indent="-317500" algn="l" rtl="0">
                        <a:spcBef>
                          <a:spcPts val="0"/>
                        </a:spcBef>
                        <a:spcAft>
                          <a:spcPts val="0"/>
                        </a:spcAft>
                        <a:buSzPts val="1400"/>
                        <a:buChar char="●"/>
                      </a:pPr>
                      <a:r>
                        <a:rPr lang="en-GB"/>
                        <a:t>360 video capture</a:t>
                      </a:r>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Contact</a:t>
            </a:r>
            <a:endParaRPr/>
          </a:p>
        </p:txBody>
      </p:sp>
      <p:sp>
        <p:nvSpPr>
          <p:cNvPr id="381" name="Google Shape;381;p41"/>
          <p:cNvSpPr txBox="1">
            <a:spLocks noGrp="1"/>
          </p:cNvSpPr>
          <p:nvPr>
            <p:ph type="body" idx="1"/>
          </p:nvPr>
        </p:nvSpPr>
        <p:spPr>
          <a:xfrm>
            <a:off x="311700" y="3490675"/>
            <a:ext cx="2893200" cy="10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b="1"/>
              <a:t>Tom Ensom</a:t>
            </a:r>
            <a:endParaRPr b="1"/>
          </a:p>
          <a:p>
            <a:pPr marL="0" lvl="0" indent="0" algn="l" rtl="0">
              <a:spcBef>
                <a:spcPts val="0"/>
              </a:spcBef>
              <a:spcAft>
                <a:spcPts val="0"/>
              </a:spcAft>
              <a:buNone/>
            </a:pPr>
            <a:r>
              <a:rPr lang="en-GB"/>
              <a:t>tom.ensom@tate.org.uk</a:t>
            </a:r>
            <a:endParaRPr/>
          </a:p>
          <a:p>
            <a:pPr marL="0" lvl="0" indent="0" algn="l" rtl="0">
              <a:spcBef>
                <a:spcPts val="0"/>
              </a:spcBef>
              <a:spcAft>
                <a:spcPts val="0"/>
              </a:spcAft>
              <a:buNone/>
            </a:pPr>
            <a:r>
              <a:rPr lang="en-GB"/>
              <a:t>@Tom_Ensom</a:t>
            </a:r>
            <a:endParaRPr/>
          </a:p>
        </p:txBody>
      </p:sp>
      <p:pic>
        <p:nvPicPr>
          <p:cNvPr id="382" name="Google Shape;382;p41"/>
          <p:cNvPicPr preferRelativeResize="0"/>
          <p:nvPr/>
        </p:nvPicPr>
        <p:blipFill rotWithShape="1">
          <a:blip r:embed="rId3">
            <a:alphaModFix/>
          </a:blip>
          <a:srcRect l="14940" t="22962" r="13333" b="21666"/>
          <a:stretch/>
        </p:blipFill>
        <p:spPr>
          <a:xfrm>
            <a:off x="6776550" y="3691575"/>
            <a:ext cx="1970499" cy="978875"/>
          </a:xfrm>
          <a:prstGeom prst="rect">
            <a:avLst/>
          </a:prstGeom>
          <a:noFill/>
          <a:ln>
            <a:noFill/>
          </a:ln>
        </p:spPr>
      </p:pic>
      <p:sp>
        <p:nvSpPr>
          <p:cNvPr id="383" name="Google Shape;383;p41"/>
          <p:cNvSpPr txBox="1">
            <a:spLocks noGrp="1"/>
          </p:cNvSpPr>
          <p:nvPr>
            <p:ph type="body" idx="1"/>
          </p:nvPr>
        </p:nvSpPr>
        <p:spPr>
          <a:xfrm>
            <a:off x="3396150" y="3490675"/>
            <a:ext cx="3151800" cy="10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b="1"/>
              <a:t>Jack McConchie</a:t>
            </a:r>
            <a:endParaRPr b="1"/>
          </a:p>
          <a:p>
            <a:pPr marL="0" lvl="0" indent="0" algn="l" rtl="0">
              <a:spcBef>
                <a:spcPts val="0"/>
              </a:spcBef>
              <a:spcAft>
                <a:spcPts val="0"/>
              </a:spcAft>
              <a:buNone/>
            </a:pPr>
            <a:r>
              <a:rPr lang="en-GB"/>
              <a:t>jack.mcconchie@tate.org.uk</a:t>
            </a:r>
            <a:endParaRPr/>
          </a:p>
          <a:p>
            <a:pPr marL="0" lvl="0" indent="0" algn="l" rtl="0">
              <a:spcBef>
                <a:spcPts val="0"/>
              </a:spcBef>
              <a:spcAft>
                <a:spcPts val="0"/>
              </a:spcAft>
              <a:buNone/>
            </a:pPr>
            <a:r>
              <a:rPr lang="en-GB"/>
              <a:t>@DataPotatoes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VR System Overview: </a:t>
            </a:r>
            <a:r>
              <a:rPr lang="en-GB" b="1"/>
              <a:t>Hardware</a:t>
            </a:r>
            <a:endParaRPr b="1"/>
          </a:p>
        </p:txBody>
      </p:sp>
      <p:sp>
        <p:nvSpPr>
          <p:cNvPr id="76" name="Google Shape;76;p15"/>
          <p:cNvSpPr/>
          <p:nvPr/>
        </p:nvSpPr>
        <p:spPr>
          <a:xfrm>
            <a:off x="891075" y="1813625"/>
            <a:ext cx="2204700" cy="20517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GB" b="1"/>
              <a:t>Computer System</a:t>
            </a:r>
            <a:endParaRPr b="1"/>
          </a:p>
        </p:txBody>
      </p:sp>
      <p:sp>
        <p:nvSpPr>
          <p:cNvPr id="77" name="Google Shape;77;p15"/>
          <p:cNvSpPr/>
          <p:nvPr/>
        </p:nvSpPr>
        <p:spPr>
          <a:xfrm>
            <a:off x="1248575" y="2683150"/>
            <a:ext cx="1554300" cy="8595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a:t>Graphics Processing Unit (GPU)</a:t>
            </a:r>
            <a:endParaRPr/>
          </a:p>
        </p:txBody>
      </p:sp>
      <p:sp>
        <p:nvSpPr>
          <p:cNvPr id="78" name="Google Shape;78;p15"/>
          <p:cNvSpPr/>
          <p:nvPr/>
        </p:nvSpPr>
        <p:spPr>
          <a:xfrm>
            <a:off x="3736525" y="1538100"/>
            <a:ext cx="2204700" cy="25719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GB" b="1"/>
              <a:t>Headset</a:t>
            </a:r>
            <a:endParaRPr b="1"/>
          </a:p>
        </p:txBody>
      </p:sp>
      <p:sp>
        <p:nvSpPr>
          <p:cNvPr id="79" name="Google Shape;79;p15"/>
          <p:cNvSpPr/>
          <p:nvPr/>
        </p:nvSpPr>
        <p:spPr>
          <a:xfrm>
            <a:off x="6874875" y="2426225"/>
            <a:ext cx="843600" cy="789300"/>
          </a:xfrm>
          <a:prstGeom prst="ellipse">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a:t>User</a:t>
            </a:r>
            <a:endParaRPr/>
          </a:p>
        </p:txBody>
      </p:sp>
      <p:cxnSp>
        <p:nvCxnSpPr>
          <p:cNvPr id="80" name="Google Shape;80;p15"/>
          <p:cNvCxnSpPr>
            <a:stCxn id="78" idx="3"/>
            <a:endCxn id="79" idx="2"/>
          </p:cNvCxnSpPr>
          <p:nvPr/>
        </p:nvCxnSpPr>
        <p:spPr>
          <a:xfrm rot="10800000" flipH="1">
            <a:off x="5941225" y="2820750"/>
            <a:ext cx="933600" cy="3300"/>
          </a:xfrm>
          <a:prstGeom prst="bentConnector3">
            <a:avLst>
              <a:gd name="adj1" fmla="val 50003"/>
            </a:avLst>
          </a:prstGeom>
          <a:noFill/>
          <a:ln w="9525" cap="flat" cmpd="sng">
            <a:solidFill>
              <a:srgbClr val="000000"/>
            </a:solidFill>
            <a:prstDash val="dot"/>
            <a:round/>
            <a:headEnd type="triangle" w="med" len="med"/>
            <a:tailEnd type="triangle" w="med" len="med"/>
          </a:ln>
          <a:effectLst>
            <a:outerShdw blurRad="57150" dist="19050" dir="5400000" algn="bl" rotWithShape="0">
              <a:srgbClr val="000000">
                <a:alpha val="50000"/>
              </a:srgbClr>
            </a:outerShdw>
          </a:effectLst>
        </p:spPr>
      </p:cxnSp>
      <p:sp>
        <p:nvSpPr>
          <p:cNvPr id="81" name="Google Shape;81;p15"/>
          <p:cNvSpPr/>
          <p:nvPr/>
        </p:nvSpPr>
        <p:spPr>
          <a:xfrm>
            <a:off x="6519825" y="3845650"/>
            <a:ext cx="1554300" cy="8595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a:t>Positional Tracking System</a:t>
            </a:r>
            <a:endParaRPr/>
          </a:p>
        </p:txBody>
      </p:sp>
      <p:cxnSp>
        <p:nvCxnSpPr>
          <p:cNvPr id="82" name="Google Shape;82;p15"/>
          <p:cNvCxnSpPr>
            <a:stCxn id="81" idx="0"/>
            <a:endCxn id="79" idx="4"/>
          </p:cNvCxnSpPr>
          <p:nvPr/>
        </p:nvCxnSpPr>
        <p:spPr>
          <a:xfrm rot="-5400000">
            <a:off x="6982275" y="3530350"/>
            <a:ext cx="630000" cy="600"/>
          </a:xfrm>
          <a:prstGeom prst="bentConnector3">
            <a:avLst>
              <a:gd name="adj1" fmla="val 50010"/>
            </a:avLst>
          </a:prstGeom>
          <a:noFill/>
          <a:ln w="9525" cap="flat" cmpd="sng">
            <a:solidFill>
              <a:srgbClr val="000000"/>
            </a:solidFill>
            <a:prstDash val="dot"/>
            <a:round/>
            <a:headEnd type="triangle" w="med" len="med"/>
            <a:tailEnd type="none" w="med" len="med"/>
          </a:ln>
          <a:effectLst>
            <a:outerShdw blurRad="57150" dist="19050" dir="5400000" algn="bl" rotWithShape="0">
              <a:srgbClr val="000000">
                <a:alpha val="50000"/>
              </a:srgbClr>
            </a:outerShdw>
          </a:effectLst>
        </p:spPr>
      </p:cxnSp>
      <p:cxnSp>
        <p:nvCxnSpPr>
          <p:cNvPr id="83" name="Google Shape;83;p15"/>
          <p:cNvCxnSpPr>
            <a:stCxn id="81" idx="1"/>
            <a:endCxn id="78" idx="2"/>
          </p:cNvCxnSpPr>
          <p:nvPr/>
        </p:nvCxnSpPr>
        <p:spPr>
          <a:xfrm rot="10800000">
            <a:off x="4838925" y="4110100"/>
            <a:ext cx="1680900" cy="165300"/>
          </a:xfrm>
          <a:prstGeom prst="bentConnector2">
            <a:avLst/>
          </a:prstGeom>
          <a:noFill/>
          <a:ln w="9525" cap="flat" cmpd="sng">
            <a:solidFill>
              <a:srgbClr val="000000"/>
            </a:solidFill>
            <a:prstDash val="solid"/>
            <a:round/>
            <a:headEnd type="triangle" w="med" len="med"/>
            <a:tailEnd type="none" w="med" len="med"/>
          </a:ln>
          <a:effectLst>
            <a:outerShdw blurRad="57150" dist="19050" dir="5400000" algn="bl" rotWithShape="0">
              <a:srgbClr val="000000">
                <a:alpha val="50000"/>
              </a:srgbClr>
            </a:outerShdw>
          </a:effectLst>
        </p:spPr>
      </p:cxnSp>
      <p:cxnSp>
        <p:nvCxnSpPr>
          <p:cNvPr id="84" name="Google Shape;84;p15"/>
          <p:cNvCxnSpPr>
            <a:stCxn id="85" idx="1"/>
            <a:endCxn id="77" idx="3"/>
          </p:cNvCxnSpPr>
          <p:nvPr/>
        </p:nvCxnSpPr>
        <p:spPr>
          <a:xfrm rot="10800000">
            <a:off x="2802750" y="3112900"/>
            <a:ext cx="1264500" cy="379200"/>
          </a:xfrm>
          <a:prstGeom prst="bentConnector3">
            <a:avLst>
              <a:gd name="adj1" fmla="val 49995"/>
            </a:avLst>
          </a:prstGeom>
          <a:noFill/>
          <a:ln w="9525" cap="flat" cmpd="sng">
            <a:solidFill>
              <a:srgbClr val="000000"/>
            </a:solidFill>
            <a:prstDash val="solid"/>
            <a:round/>
            <a:headEnd type="triangle" w="med" len="med"/>
            <a:tailEnd type="none" w="med" len="med"/>
          </a:ln>
          <a:effectLst>
            <a:outerShdw blurRad="57150" dist="19050" dir="5400000" algn="bl" rotWithShape="0">
              <a:srgbClr val="000000">
                <a:alpha val="50000"/>
              </a:srgbClr>
            </a:outerShdw>
          </a:effectLst>
        </p:spPr>
      </p:cxnSp>
      <p:cxnSp>
        <p:nvCxnSpPr>
          <p:cNvPr id="86" name="Google Shape;86;p15"/>
          <p:cNvCxnSpPr>
            <a:stCxn id="87" idx="1"/>
          </p:cNvCxnSpPr>
          <p:nvPr/>
        </p:nvCxnSpPr>
        <p:spPr>
          <a:xfrm rot="10800000">
            <a:off x="3068325" y="2428025"/>
            <a:ext cx="1007700" cy="2400"/>
          </a:xfrm>
          <a:prstGeom prst="bentConnector3">
            <a:avLst>
              <a:gd name="adj1" fmla="val 50000"/>
            </a:avLst>
          </a:prstGeom>
          <a:noFill/>
          <a:ln w="9525" cap="flat" cmpd="sng">
            <a:solidFill>
              <a:srgbClr val="000000"/>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87" name="Google Shape;87;p15"/>
          <p:cNvSpPr/>
          <p:nvPr/>
        </p:nvSpPr>
        <p:spPr>
          <a:xfrm>
            <a:off x="4076025" y="2000675"/>
            <a:ext cx="1554300" cy="8595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a:t>Head Tracking System</a:t>
            </a:r>
            <a:endParaRPr/>
          </a:p>
        </p:txBody>
      </p:sp>
      <p:sp>
        <p:nvSpPr>
          <p:cNvPr id="85" name="Google Shape;85;p15"/>
          <p:cNvSpPr/>
          <p:nvPr/>
        </p:nvSpPr>
        <p:spPr>
          <a:xfrm>
            <a:off x="4067250" y="3062350"/>
            <a:ext cx="1554300" cy="8595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a:t>Displays &amp; Lenses</a:t>
            </a:r>
            <a:endParaRPr/>
          </a:p>
        </p:txBody>
      </p:sp>
      <p:sp>
        <p:nvSpPr>
          <p:cNvPr id="88" name="Google Shape;88;p15"/>
          <p:cNvSpPr/>
          <p:nvPr/>
        </p:nvSpPr>
        <p:spPr>
          <a:xfrm>
            <a:off x="6519525" y="852200"/>
            <a:ext cx="1554300" cy="8595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a:t>Controller</a:t>
            </a:r>
            <a:endParaRPr/>
          </a:p>
        </p:txBody>
      </p:sp>
      <p:cxnSp>
        <p:nvCxnSpPr>
          <p:cNvPr id="89" name="Google Shape;89;p15"/>
          <p:cNvCxnSpPr>
            <a:stCxn id="76" idx="0"/>
            <a:endCxn id="88" idx="1"/>
          </p:cNvCxnSpPr>
          <p:nvPr/>
        </p:nvCxnSpPr>
        <p:spPr>
          <a:xfrm rot="-5400000">
            <a:off x="3990675" y="-715225"/>
            <a:ext cx="531600" cy="4526100"/>
          </a:xfrm>
          <a:prstGeom prst="bentConnector2">
            <a:avLst/>
          </a:prstGeom>
          <a:noFill/>
          <a:ln w="9525" cap="flat" cmpd="sng">
            <a:solidFill>
              <a:srgbClr val="000000"/>
            </a:solidFill>
            <a:prstDash val="solid"/>
            <a:round/>
            <a:headEnd type="triangle" w="med" len="med"/>
            <a:tailEnd type="none" w="med" len="med"/>
          </a:ln>
          <a:effectLst>
            <a:outerShdw blurRad="57150" dist="19050" dir="5400000" algn="bl" rotWithShape="0">
              <a:srgbClr val="000000">
                <a:alpha val="50000"/>
              </a:srgbClr>
            </a:outerShdw>
          </a:effectLst>
        </p:spPr>
      </p:cxnSp>
      <p:cxnSp>
        <p:nvCxnSpPr>
          <p:cNvPr id="90" name="Google Shape;90;p15"/>
          <p:cNvCxnSpPr>
            <a:stCxn id="88" idx="2"/>
            <a:endCxn id="79" idx="0"/>
          </p:cNvCxnSpPr>
          <p:nvPr/>
        </p:nvCxnSpPr>
        <p:spPr>
          <a:xfrm rot="-5400000" flipH="1">
            <a:off x="6939675" y="2068700"/>
            <a:ext cx="714600" cy="600"/>
          </a:xfrm>
          <a:prstGeom prst="bentConnector3">
            <a:avLst>
              <a:gd name="adj1" fmla="val 49995"/>
            </a:avLst>
          </a:prstGeom>
          <a:noFill/>
          <a:ln w="9525" cap="flat" cmpd="sng">
            <a:solidFill>
              <a:srgbClr val="000000"/>
            </a:solidFill>
            <a:prstDash val="dot"/>
            <a:round/>
            <a:headEnd type="triangle" w="med" len="med"/>
            <a:tailEnd type="triangle" w="med" len="med"/>
          </a:ln>
          <a:effectLst>
            <a:outerShdw blurRad="57150" dist="19050" dir="5400000" algn="bl" rotWithShape="0">
              <a:srgbClr val="000000">
                <a:alpha val="50000"/>
              </a:srgbClr>
            </a:outerShdw>
          </a:effectLst>
        </p:spPr>
      </p:cxnSp>
      <p:cxnSp>
        <p:nvCxnSpPr>
          <p:cNvPr id="91" name="Google Shape;91;p15"/>
          <p:cNvCxnSpPr>
            <a:stCxn id="81" idx="2"/>
            <a:endCxn id="76" idx="2"/>
          </p:cNvCxnSpPr>
          <p:nvPr/>
        </p:nvCxnSpPr>
        <p:spPr>
          <a:xfrm rot="5400000" flipH="1">
            <a:off x="4225425" y="1633600"/>
            <a:ext cx="839700" cy="5303400"/>
          </a:xfrm>
          <a:prstGeom prst="bentConnector3">
            <a:avLst>
              <a:gd name="adj1" fmla="val -28358"/>
            </a:avLst>
          </a:prstGeom>
          <a:noFill/>
          <a:ln w="9525" cap="flat" cmpd="sng">
            <a:solidFill>
              <a:srgbClr val="000000"/>
            </a:solidFill>
            <a:prstDash val="solid"/>
            <a:round/>
            <a:headEnd type="none" w="med" len="med"/>
            <a:tailEnd type="triangle" w="med" len="med"/>
          </a:ln>
          <a:effectLst>
            <a:outerShdw blurRad="57150" dist="19050" dir="5400000" algn="bl" rotWithShape="0">
              <a:srgbClr val="000000">
                <a:alpha val="50000"/>
              </a:srgbClr>
            </a:outerShdw>
          </a:effectLst>
        </p:spPr>
      </p:cxnSp>
      <p:pic>
        <p:nvPicPr>
          <p:cNvPr id="92" name="Google Shape;92;p15"/>
          <p:cNvPicPr preferRelativeResize="0"/>
          <p:nvPr/>
        </p:nvPicPr>
        <p:blipFill>
          <a:blip r:embed="rId3">
            <a:alphaModFix/>
          </a:blip>
          <a:stretch>
            <a:fillRect/>
          </a:stretch>
        </p:blipFill>
        <p:spPr>
          <a:xfrm>
            <a:off x="5349125" y="1112650"/>
            <a:ext cx="1068076" cy="1068074"/>
          </a:xfrm>
          <a:prstGeom prst="rect">
            <a:avLst/>
          </a:prstGeom>
          <a:noFill/>
          <a:ln>
            <a:noFill/>
          </a:ln>
        </p:spPr>
      </p:pic>
      <p:pic>
        <p:nvPicPr>
          <p:cNvPr id="93" name="Google Shape;93;p15"/>
          <p:cNvPicPr preferRelativeResize="0"/>
          <p:nvPr/>
        </p:nvPicPr>
        <p:blipFill rotWithShape="1">
          <a:blip r:embed="rId4">
            <a:alphaModFix/>
          </a:blip>
          <a:srcRect l="75187" t="2590" b="14103"/>
          <a:stretch/>
        </p:blipFill>
        <p:spPr>
          <a:xfrm>
            <a:off x="782075" y="1639250"/>
            <a:ext cx="328225" cy="859500"/>
          </a:xfrm>
          <a:prstGeom prst="rect">
            <a:avLst/>
          </a:prstGeom>
          <a:noFill/>
          <a:ln>
            <a:noFill/>
          </a:ln>
        </p:spPr>
      </p:pic>
      <p:pic>
        <p:nvPicPr>
          <p:cNvPr id="94" name="Google Shape;94;p15"/>
          <p:cNvPicPr preferRelativeResize="0"/>
          <p:nvPr/>
        </p:nvPicPr>
        <p:blipFill>
          <a:blip r:embed="rId5">
            <a:alphaModFix/>
          </a:blip>
          <a:stretch>
            <a:fillRect/>
          </a:stretch>
        </p:blipFill>
        <p:spPr>
          <a:xfrm>
            <a:off x="7813150" y="2552320"/>
            <a:ext cx="328224" cy="4527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311700" y="445025"/>
            <a:ext cx="296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VR System Overview: </a:t>
            </a:r>
            <a:r>
              <a:rPr lang="en-GB" b="1"/>
              <a:t>Software</a:t>
            </a:r>
            <a:endParaRPr b="1"/>
          </a:p>
        </p:txBody>
      </p:sp>
      <p:sp>
        <p:nvSpPr>
          <p:cNvPr id="100" name="Google Shape;100;p16"/>
          <p:cNvSpPr/>
          <p:nvPr/>
        </p:nvSpPr>
        <p:spPr>
          <a:xfrm>
            <a:off x="3470300" y="597425"/>
            <a:ext cx="4376700" cy="30594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GB" b="1"/>
              <a:t>Computer System</a:t>
            </a:r>
            <a:endParaRPr b="1"/>
          </a:p>
        </p:txBody>
      </p:sp>
      <p:sp>
        <p:nvSpPr>
          <p:cNvPr id="101" name="Google Shape;101;p16"/>
          <p:cNvSpPr/>
          <p:nvPr/>
        </p:nvSpPr>
        <p:spPr>
          <a:xfrm>
            <a:off x="4666400" y="3233250"/>
            <a:ext cx="1984500" cy="6435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1"/>
                </a:solidFill>
              </a:rPr>
              <a:t>Graphics Processing Unit (GPU)</a:t>
            </a:r>
            <a:endParaRPr/>
          </a:p>
        </p:txBody>
      </p:sp>
      <p:sp>
        <p:nvSpPr>
          <p:cNvPr id="102" name="Google Shape;102;p16"/>
          <p:cNvSpPr/>
          <p:nvPr/>
        </p:nvSpPr>
        <p:spPr>
          <a:xfrm>
            <a:off x="5056100" y="4078050"/>
            <a:ext cx="1205100" cy="6660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GB"/>
              <a:t>Headset / HMD</a:t>
            </a:r>
            <a:endParaRPr/>
          </a:p>
        </p:txBody>
      </p:sp>
      <p:sp>
        <p:nvSpPr>
          <p:cNvPr id="103" name="Google Shape;103;p16"/>
          <p:cNvSpPr/>
          <p:nvPr/>
        </p:nvSpPr>
        <p:spPr>
          <a:xfrm>
            <a:off x="3680725" y="4072500"/>
            <a:ext cx="1205100" cy="6660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a:t>Controller</a:t>
            </a:r>
            <a:endParaRPr/>
          </a:p>
        </p:txBody>
      </p:sp>
      <p:sp>
        <p:nvSpPr>
          <p:cNvPr id="104" name="Google Shape;104;p16"/>
          <p:cNvSpPr/>
          <p:nvPr/>
        </p:nvSpPr>
        <p:spPr>
          <a:xfrm>
            <a:off x="3705650" y="1035450"/>
            <a:ext cx="3906000" cy="1916700"/>
          </a:xfrm>
          <a:prstGeom prst="roundRect">
            <a:avLst>
              <a:gd name="adj" fmla="val 6713"/>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GB" b="1"/>
              <a:t>Operating System</a:t>
            </a:r>
            <a:endParaRPr b="1"/>
          </a:p>
        </p:txBody>
      </p:sp>
      <p:sp>
        <p:nvSpPr>
          <p:cNvPr id="105" name="Google Shape;105;p16"/>
          <p:cNvSpPr/>
          <p:nvPr/>
        </p:nvSpPr>
        <p:spPr>
          <a:xfrm>
            <a:off x="6469300" y="4078050"/>
            <a:ext cx="1164000" cy="666000"/>
          </a:xfrm>
          <a:prstGeom prst="rect">
            <a:avLst/>
          </a:prstGeom>
          <a:solidFill>
            <a:srgbClr val="FFFF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a:t>Positional Tracking System</a:t>
            </a:r>
            <a:endParaRPr/>
          </a:p>
        </p:txBody>
      </p:sp>
      <p:sp>
        <p:nvSpPr>
          <p:cNvPr id="106" name="Google Shape;106;p16"/>
          <p:cNvSpPr/>
          <p:nvPr/>
        </p:nvSpPr>
        <p:spPr>
          <a:xfrm>
            <a:off x="3893200" y="1536475"/>
            <a:ext cx="3553800" cy="435000"/>
          </a:xfrm>
          <a:prstGeom prst="roundRect">
            <a:avLst>
              <a:gd name="adj" fmla="val 16667"/>
            </a:avLst>
          </a:prstGeom>
          <a:solidFill>
            <a:srgbClr val="FFFFFF"/>
          </a:solidFill>
          <a:ln w="9525"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a:t>VR Application</a:t>
            </a:r>
            <a:endParaRPr/>
          </a:p>
        </p:txBody>
      </p:sp>
      <p:sp>
        <p:nvSpPr>
          <p:cNvPr id="107" name="Google Shape;107;p16"/>
          <p:cNvSpPr/>
          <p:nvPr/>
        </p:nvSpPr>
        <p:spPr>
          <a:xfrm>
            <a:off x="3913600" y="2294024"/>
            <a:ext cx="3513000" cy="435000"/>
          </a:xfrm>
          <a:prstGeom prst="roundRect">
            <a:avLst>
              <a:gd name="adj" fmla="val 16667"/>
            </a:avLst>
          </a:prstGeom>
          <a:solidFill>
            <a:srgbClr val="FFFFFF"/>
          </a:solidFill>
          <a:ln w="9525"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a:t>VR Runtime</a:t>
            </a:r>
            <a:endParaRPr/>
          </a:p>
        </p:txBody>
      </p:sp>
      <p:cxnSp>
        <p:nvCxnSpPr>
          <p:cNvPr id="108" name="Google Shape;108;p16"/>
          <p:cNvCxnSpPr>
            <a:stCxn id="105" idx="0"/>
          </p:cNvCxnSpPr>
          <p:nvPr/>
        </p:nvCxnSpPr>
        <p:spPr>
          <a:xfrm rot="10800000" flipH="1">
            <a:off x="7051300" y="2959350"/>
            <a:ext cx="20100" cy="1118700"/>
          </a:xfrm>
          <a:prstGeom prst="straightConnector1">
            <a:avLst/>
          </a:prstGeom>
          <a:noFill/>
          <a:ln w="9525" cap="flat" cmpd="sng">
            <a:solidFill>
              <a:srgbClr val="000000"/>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09" name="Google Shape;109;p16"/>
          <p:cNvCxnSpPr>
            <a:stCxn id="102" idx="0"/>
            <a:endCxn id="101" idx="2"/>
          </p:cNvCxnSpPr>
          <p:nvPr/>
        </p:nvCxnSpPr>
        <p:spPr>
          <a:xfrm rot="10800000">
            <a:off x="5658650" y="3876750"/>
            <a:ext cx="0" cy="201300"/>
          </a:xfrm>
          <a:prstGeom prst="straightConnector1">
            <a:avLst/>
          </a:prstGeom>
          <a:noFill/>
          <a:ln w="9525" cap="flat" cmpd="sng">
            <a:solidFill>
              <a:srgbClr val="000000"/>
            </a:solidFill>
            <a:prstDash val="solid"/>
            <a:round/>
            <a:headEnd type="triangle" w="med" len="med"/>
            <a:tailEnd type="none" w="med" len="med"/>
          </a:ln>
          <a:effectLst>
            <a:outerShdw blurRad="57150" dist="19050" dir="5400000" algn="bl" rotWithShape="0">
              <a:srgbClr val="000000">
                <a:alpha val="50000"/>
              </a:srgbClr>
            </a:outerShdw>
          </a:effectLst>
        </p:spPr>
      </p:cxnSp>
      <p:cxnSp>
        <p:nvCxnSpPr>
          <p:cNvPr id="110" name="Google Shape;110;p16"/>
          <p:cNvCxnSpPr>
            <a:stCxn id="107" idx="0"/>
            <a:endCxn id="106" idx="2"/>
          </p:cNvCxnSpPr>
          <p:nvPr/>
        </p:nvCxnSpPr>
        <p:spPr>
          <a:xfrm rot="10800000">
            <a:off x="5670100" y="1971524"/>
            <a:ext cx="0" cy="322500"/>
          </a:xfrm>
          <a:prstGeom prst="straightConnector1">
            <a:avLst/>
          </a:prstGeom>
          <a:noFill/>
          <a:ln w="9525" cap="flat" cmpd="sng">
            <a:solidFill>
              <a:srgbClr val="000000"/>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111" name="Google Shape;111;p16"/>
          <p:cNvCxnSpPr>
            <a:stCxn id="101" idx="0"/>
            <a:endCxn id="104" idx="2"/>
          </p:cNvCxnSpPr>
          <p:nvPr/>
        </p:nvCxnSpPr>
        <p:spPr>
          <a:xfrm rot="10800000">
            <a:off x="5658650" y="2952150"/>
            <a:ext cx="0" cy="281100"/>
          </a:xfrm>
          <a:prstGeom prst="straightConnector1">
            <a:avLst/>
          </a:prstGeom>
          <a:noFill/>
          <a:ln w="9525" cap="flat" cmpd="sng">
            <a:solidFill>
              <a:srgbClr val="000000"/>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112" name="Google Shape;112;p16"/>
          <p:cNvCxnSpPr>
            <a:stCxn id="103" idx="0"/>
          </p:cNvCxnSpPr>
          <p:nvPr/>
        </p:nvCxnSpPr>
        <p:spPr>
          <a:xfrm rot="10800000" flipH="1">
            <a:off x="4283275" y="2975400"/>
            <a:ext cx="12300" cy="1097100"/>
          </a:xfrm>
          <a:prstGeom prst="straightConnector1">
            <a:avLst/>
          </a:prstGeom>
          <a:noFill/>
          <a:ln w="9525" cap="flat" cmpd="sng">
            <a:solidFill>
              <a:srgbClr val="000000"/>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13" name="Google Shape;113;p16"/>
          <p:cNvCxnSpPr/>
          <p:nvPr/>
        </p:nvCxnSpPr>
        <p:spPr>
          <a:xfrm rot="10800000">
            <a:off x="4666400" y="1971524"/>
            <a:ext cx="0" cy="322500"/>
          </a:xfrm>
          <a:prstGeom prst="straightConnector1">
            <a:avLst/>
          </a:prstGeom>
          <a:noFill/>
          <a:ln w="9525" cap="flat" cmpd="sng">
            <a:solidFill>
              <a:srgbClr val="000000"/>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114" name="Google Shape;114;p16"/>
          <p:cNvCxnSpPr/>
          <p:nvPr/>
        </p:nvCxnSpPr>
        <p:spPr>
          <a:xfrm rot="10800000">
            <a:off x="6698200" y="1965874"/>
            <a:ext cx="0" cy="322500"/>
          </a:xfrm>
          <a:prstGeom prst="straightConnector1">
            <a:avLst/>
          </a:prstGeom>
          <a:noFill/>
          <a:ln w="9525" cap="flat" cmpd="sng">
            <a:solidFill>
              <a:srgbClr val="000000"/>
            </a:solidFill>
            <a:prstDash val="solid"/>
            <a:round/>
            <a:headEnd type="triangle" w="med" len="med"/>
            <a:tailEnd type="triangle" w="med" len="med"/>
          </a:ln>
          <a:effectLst>
            <a:outerShdw blurRad="57150" dist="19050" dir="5400000" algn="bl" rotWithShape="0">
              <a:srgbClr val="000000">
                <a:alpha val="50000"/>
              </a:srgbClr>
            </a:outerShdw>
          </a:effectLst>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17"/>
          <p:cNvPicPr preferRelativeResize="0"/>
          <p:nvPr/>
        </p:nvPicPr>
        <p:blipFill>
          <a:blip r:embed="rId3">
            <a:alphaModFix/>
          </a:blip>
          <a:stretch>
            <a:fillRect/>
          </a:stretch>
        </p:blipFill>
        <p:spPr>
          <a:xfrm>
            <a:off x="4510350" y="397199"/>
            <a:ext cx="4571050" cy="4255650"/>
          </a:xfrm>
          <a:prstGeom prst="rect">
            <a:avLst/>
          </a:prstGeom>
          <a:noFill/>
          <a:ln>
            <a:noFill/>
          </a:ln>
        </p:spPr>
      </p:pic>
      <p:sp>
        <p:nvSpPr>
          <p:cNvPr id="120" name="Google Shape;120;p17"/>
          <p:cNvSpPr txBox="1">
            <a:spLocks noGrp="1"/>
          </p:cNvSpPr>
          <p:nvPr>
            <p:ph type="title"/>
          </p:nvPr>
        </p:nvSpPr>
        <p:spPr>
          <a:xfrm>
            <a:off x="311700" y="445025"/>
            <a:ext cx="3732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VR Platform Fragmentation</a:t>
            </a:r>
            <a:endParaRPr/>
          </a:p>
        </p:txBody>
      </p:sp>
      <p:sp>
        <p:nvSpPr>
          <p:cNvPr id="121" name="Google Shape;121;p17"/>
          <p:cNvSpPr txBox="1">
            <a:spLocks noGrp="1"/>
          </p:cNvSpPr>
          <p:nvPr>
            <p:ph type="body" idx="1"/>
          </p:nvPr>
        </p:nvSpPr>
        <p:spPr>
          <a:xfrm>
            <a:off x="235500" y="4099600"/>
            <a:ext cx="3497100" cy="888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400"/>
              <a:t>Image credit: Khronos Group </a:t>
            </a:r>
            <a:r>
              <a:rPr lang="en-GB" sz="1400" u="sng">
                <a:solidFill>
                  <a:schemeClr val="hlink"/>
                </a:solidFill>
                <a:hlinkClick r:id="rId4"/>
              </a:rPr>
              <a:t>https://www.khronos.org/openxr/</a:t>
            </a:r>
            <a:r>
              <a:rPr lang="en-GB" sz="1400"/>
              <a:t> </a:t>
            </a:r>
            <a:endParaRPr sz="1400"/>
          </a:p>
        </p:txBody>
      </p:sp>
      <p:sp>
        <p:nvSpPr>
          <p:cNvPr id="122" name="Google Shape;122;p17"/>
          <p:cNvSpPr txBox="1"/>
          <p:nvPr/>
        </p:nvSpPr>
        <p:spPr>
          <a:xfrm>
            <a:off x="3222825" y="750300"/>
            <a:ext cx="1513200" cy="64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1"/>
                </a:solidFill>
              </a:rPr>
              <a:t>VR Application</a:t>
            </a:r>
            <a:endParaRPr>
              <a:solidFill>
                <a:schemeClr val="dk1"/>
              </a:solidFill>
            </a:endParaRPr>
          </a:p>
        </p:txBody>
      </p:sp>
      <p:sp>
        <p:nvSpPr>
          <p:cNvPr id="123" name="Google Shape;123;p17"/>
          <p:cNvSpPr txBox="1"/>
          <p:nvPr/>
        </p:nvSpPr>
        <p:spPr>
          <a:xfrm>
            <a:off x="2907000" y="3067050"/>
            <a:ext cx="1665000" cy="64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1"/>
                </a:solidFill>
              </a:rPr>
              <a:t>VR Runtime</a:t>
            </a:r>
            <a:endParaRPr>
              <a:solidFill>
                <a:schemeClr val="dk1"/>
              </a:solidFill>
            </a:endParaRPr>
          </a:p>
        </p:txBody>
      </p:sp>
      <p:sp>
        <p:nvSpPr>
          <p:cNvPr id="124" name="Google Shape;124;p17"/>
          <p:cNvSpPr/>
          <p:nvPr/>
        </p:nvSpPr>
        <p:spPr>
          <a:xfrm>
            <a:off x="4647575" y="397200"/>
            <a:ext cx="216000" cy="1346400"/>
          </a:xfrm>
          <a:prstGeom prst="lef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7"/>
          <p:cNvSpPr/>
          <p:nvPr/>
        </p:nvSpPr>
        <p:spPr>
          <a:xfrm>
            <a:off x="4317675" y="3100800"/>
            <a:ext cx="216000" cy="572700"/>
          </a:xfrm>
          <a:prstGeom prst="lef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txBox="1"/>
          <p:nvPr/>
        </p:nvSpPr>
        <p:spPr>
          <a:xfrm>
            <a:off x="3030725" y="3995700"/>
            <a:ext cx="1665000" cy="64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1"/>
                </a:solidFill>
              </a:rPr>
              <a:t>VR Headsets</a:t>
            </a:r>
            <a:endParaRPr>
              <a:solidFill>
                <a:schemeClr val="dk1"/>
              </a:solidFill>
            </a:endParaRPr>
          </a:p>
          <a:p>
            <a:pPr marL="0" lvl="0" indent="0" algn="ctr" rtl="0">
              <a:spcBef>
                <a:spcPts val="0"/>
              </a:spcBef>
              <a:spcAft>
                <a:spcPts val="0"/>
              </a:spcAft>
              <a:buNone/>
            </a:pPr>
            <a:r>
              <a:rPr lang="en-GB">
                <a:solidFill>
                  <a:schemeClr val="dk1"/>
                </a:solidFill>
              </a:rPr>
              <a:t>&amp; Tracking Systems</a:t>
            </a:r>
            <a:endParaRPr>
              <a:solidFill>
                <a:schemeClr val="dk1"/>
              </a:solidFill>
            </a:endParaRPr>
          </a:p>
        </p:txBody>
      </p:sp>
      <p:sp>
        <p:nvSpPr>
          <p:cNvPr id="127" name="Google Shape;127;p17"/>
          <p:cNvSpPr/>
          <p:nvPr/>
        </p:nvSpPr>
        <p:spPr>
          <a:xfrm>
            <a:off x="4405200" y="3978900"/>
            <a:ext cx="216000" cy="673800"/>
          </a:xfrm>
          <a:prstGeom prst="lef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360 Video: </a:t>
            </a:r>
            <a:r>
              <a:rPr lang="en-GB" b="1"/>
              <a:t>Production</a:t>
            </a:r>
            <a:r>
              <a:rPr lang="en-GB"/>
              <a:t> </a:t>
            </a:r>
            <a:endParaRPr/>
          </a:p>
        </p:txBody>
      </p:sp>
      <p:pic>
        <p:nvPicPr>
          <p:cNvPr id="133" name="Google Shape;133;p18"/>
          <p:cNvPicPr preferRelativeResize="0"/>
          <p:nvPr/>
        </p:nvPicPr>
        <p:blipFill rotWithShape="1">
          <a:blip r:embed="rId3">
            <a:alphaModFix/>
          </a:blip>
          <a:srcRect r="53600" b="-3573"/>
          <a:stretch/>
        </p:blipFill>
        <p:spPr>
          <a:xfrm>
            <a:off x="303853" y="2015226"/>
            <a:ext cx="1463575" cy="1792650"/>
          </a:xfrm>
          <a:prstGeom prst="rect">
            <a:avLst/>
          </a:prstGeom>
          <a:noFill/>
          <a:ln>
            <a:noFill/>
          </a:ln>
        </p:spPr>
      </p:pic>
      <p:pic>
        <p:nvPicPr>
          <p:cNvPr id="134" name="Google Shape;134;p18"/>
          <p:cNvPicPr preferRelativeResize="0"/>
          <p:nvPr/>
        </p:nvPicPr>
        <p:blipFill>
          <a:blip r:embed="rId4">
            <a:alphaModFix/>
          </a:blip>
          <a:stretch>
            <a:fillRect/>
          </a:stretch>
        </p:blipFill>
        <p:spPr>
          <a:xfrm>
            <a:off x="2315798" y="2159800"/>
            <a:ext cx="3089675" cy="1558275"/>
          </a:xfrm>
          <a:prstGeom prst="rect">
            <a:avLst/>
          </a:prstGeom>
          <a:noFill/>
          <a:ln>
            <a:noFill/>
          </a:ln>
        </p:spPr>
      </p:pic>
      <p:sp>
        <p:nvSpPr>
          <p:cNvPr id="135" name="Google Shape;135;p18"/>
          <p:cNvSpPr/>
          <p:nvPr/>
        </p:nvSpPr>
        <p:spPr>
          <a:xfrm>
            <a:off x="1831400" y="2751732"/>
            <a:ext cx="373800" cy="466800"/>
          </a:xfrm>
          <a:prstGeom prst="rightArrow">
            <a:avLst>
              <a:gd name="adj1" fmla="val 62299"/>
              <a:gd name="adj2"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txBox="1"/>
          <p:nvPr/>
        </p:nvSpPr>
        <p:spPr>
          <a:xfrm>
            <a:off x="311700" y="1017725"/>
            <a:ext cx="4666800" cy="4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Capture: Monoscopic 360 with dual fisheye lenses</a:t>
            </a:r>
            <a:endParaRPr/>
          </a:p>
        </p:txBody>
      </p:sp>
      <p:pic>
        <p:nvPicPr>
          <p:cNvPr id="137" name="Google Shape;137;p18"/>
          <p:cNvPicPr preferRelativeResize="0"/>
          <p:nvPr/>
        </p:nvPicPr>
        <p:blipFill>
          <a:blip r:embed="rId5">
            <a:alphaModFix/>
          </a:blip>
          <a:stretch>
            <a:fillRect/>
          </a:stretch>
        </p:blipFill>
        <p:spPr>
          <a:xfrm>
            <a:off x="5966078" y="2173281"/>
            <a:ext cx="3089675" cy="1544792"/>
          </a:xfrm>
          <a:prstGeom prst="rect">
            <a:avLst/>
          </a:prstGeom>
          <a:noFill/>
          <a:ln>
            <a:noFill/>
          </a:ln>
        </p:spPr>
      </p:pic>
      <p:sp>
        <p:nvSpPr>
          <p:cNvPr id="138" name="Google Shape;138;p18"/>
          <p:cNvSpPr txBox="1"/>
          <p:nvPr/>
        </p:nvSpPr>
        <p:spPr>
          <a:xfrm>
            <a:off x="947075" y="4696400"/>
            <a:ext cx="4435200" cy="5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t>Image credit: </a:t>
            </a:r>
            <a:r>
              <a:rPr lang="en-GB" sz="1000" u="sng">
                <a:solidFill>
                  <a:srgbClr val="1155CC"/>
                </a:solidFill>
                <a:hlinkClick r:id="rId6"/>
              </a:rPr>
              <a:t>http://theta360.guide/plugin-guide/fisheye/</a:t>
            </a:r>
            <a:endParaRPr sz="1000"/>
          </a:p>
        </p:txBody>
      </p:sp>
      <p:sp>
        <p:nvSpPr>
          <p:cNvPr id="139" name="Google Shape;139;p18"/>
          <p:cNvSpPr/>
          <p:nvPr/>
        </p:nvSpPr>
        <p:spPr>
          <a:xfrm>
            <a:off x="5498875" y="2792132"/>
            <a:ext cx="373800" cy="466800"/>
          </a:xfrm>
          <a:prstGeom prst="rightArrow">
            <a:avLst>
              <a:gd name="adj1" fmla="val 62299"/>
              <a:gd name="adj2"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360 Video: </a:t>
            </a:r>
            <a:r>
              <a:rPr lang="en-GB" b="1"/>
              <a:t>Production</a:t>
            </a:r>
            <a:r>
              <a:rPr lang="en-GB"/>
              <a:t> </a:t>
            </a:r>
            <a:endParaRPr/>
          </a:p>
        </p:txBody>
      </p:sp>
      <p:sp>
        <p:nvSpPr>
          <p:cNvPr id="145" name="Google Shape;145;p19"/>
          <p:cNvSpPr txBox="1"/>
          <p:nvPr/>
        </p:nvSpPr>
        <p:spPr>
          <a:xfrm>
            <a:off x="311700" y="1017725"/>
            <a:ext cx="4666800" cy="4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Capture: Stereoscopic 360 with multiple lenses </a:t>
            </a:r>
            <a:endParaRPr/>
          </a:p>
        </p:txBody>
      </p:sp>
      <p:pic>
        <p:nvPicPr>
          <p:cNvPr id="146" name="Google Shape;146;p19"/>
          <p:cNvPicPr preferRelativeResize="0"/>
          <p:nvPr/>
        </p:nvPicPr>
        <p:blipFill>
          <a:blip r:embed="rId3">
            <a:alphaModFix/>
          </a:blip>
          <a:stretch>
            <a:fillRect/>
          </a:stretch>
        </p:blipFill>
        <p:spPr>
          <a:xfrm>
            <a:off x="0" y="2238800"/>
            <a:ext cx="2691251" cy="1590126"/>
          </a:xfrm>
          <a:prstGeom prst="rect">
            <a:avLst/>
          </a:prstGeom>
          <a:noFill/>
          <a:ln>
            <a:noFill/>
          </a:ln>
        </p:spPr>
      </p:pic>
      <p:pic>
        <p:nvPicPr>
          <p:cNvPr id="147" name="Google Shape;147;p19"/>
          <p:cNvPicPr preferRelativeResize="0"/>
          <p:nvPr/>
        </p:nvPicPr>
        <p:blipFill>
          <a:blip r:embed="rId4">
            <a:alphaModFix/>
          </a:blip>
          <a:stretch>
            <a:fillRect/>
          </a:stretch>
        </p:blipFill>
        <p:spPr>
          <a:xfrm>
            <a:off x="2691250" y="1511225"/>
            <a:ext cx="5290200" cy="3263026"/>
          </a:xfrm>
          <a:prstGeom prst="rect">
            <a:avLst/>
          </a:prstGeom>
          <a:noFill/>
          <a:ln>
            <a:noFill/>
          </a:ln>
        </p:spPr>
      </p:pic>
      <p:sp>
        <p:nvSpPr>
          <p:cNvPr id="148" name="Google Shape;148;p19"/>
          <p:cNvSpPr txBox="1"/>
          <p:nvPr/>
        </p:nvSpPr>
        <p:spPr>
          <a:xfrm>
            <a:off x="816175" y="4816450"/>
            <a:ext cx="6706500" cy="5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t>Image credit: https://www.mysterybox.us/blog/2017/1/31/shooting-360-vr-with-gopro-odyssey-and-google-jump-vr</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360 Video: </a:t>
            </a:r>
            <a:r>
              <a:rPr lang="en-GB" b="1"/>
              <a:t>Production</a:t>
            </a:r>
            <a:r>
              <a:rPr lang="en-GB"/>
              <a:t> </a:t>
            </a:r>
            <a:endParaRPr/>
          </a:p>
          <a:p>
            <a:pPr marL="0" lvl="0" indent="0" algn="l" rtl="0">
              <a:spcBef>
                <a:spcPts val="0"/>
              </a:spcBef>
              <a:spcAft>
                <a:spcPts val="0"/>
              </a:spcAft>
              <a:buNone/>
            </a:pPr>
            <a:endParaRPr/>
          </a:p>
        </p:txBody>
      </p:sp>
      <p:pic>
        <p:nvPicPr>
          <p:cNvPr id="154" name="Google Shape;154;p20"/>
          <p:cNvPicPr preferRelativeResize="0"/>
          <p:nvPr/>
        </p:nvPicPr>
        <p:blipFill>
          <a:blip r:embed="rId3">
            <a:alphaModFix/>
          </a:blip>
          <a:stretch>
            <a:fillRect/>
          </a:stretch>
        </p:blipFill>
        <p:spPr>
          <a:xfrm>
            <a:off x="5507300" y="1196917"/>
            <a:ext cx="2517850" cy="786000"/>
          </a:xfrm>
          <a:prstGeom prst="rect">
            <a:avLst/>
          </a:prstGeom>
          <a:noFill/>
          <a:ln>
            <a:noFill/>
          </a:ln>
        </p:spPr>
      </p:pic>
      <p:pic>
        <p:nvPicPr>
          <p:cNvPr id="155" name="Google Shape;155;p20"/>
          <p:cNvPicPr preferRelativeResize="0"/>
          <p:nvPr/>
        </p:nvPicPr>
        <p:blipFill>
          <a:blip r:embed="rId3">
            <a:alphaModFix/>
          </a:blip>
          <a:stretch>
            <a:fillRect/>
          </a:stretch>
        </p:blipFill>
        <p:spPr>
          <a:xfrm>
            <a:off x="5507300" y="1982925"/>
            <a:ext cx="2517850" cy="786000"/>
          </a:xfrm>
          <a:prstGeom prst="rect">
            <a:avLst/>
          </a:prstGeom>
          <a:noFill/>
          <a:ln>
            <a:noFill/>
          </a:ln>
        </p:spPr>
      </p:pic>
      <p:pic>
        <p:nvPicPr>
          <p:cNvPr id="156" name="Google Shape;156;p20"/>
          <p:cNvPicPr preferRelativeResize="0"/>
          <p:nvPr/>
        </p:nvPicPr>
        <p:blipFill>
          <a:blip r:embed="rId4">
            <a:alphaModFix/>
          </a:blip>
          <a:stretch>
            <a:fillRect/>
          </a:stretch>
        </p:blipFill>
        <p:spPr>
          <a:xfrm>
            <a:off x="362500" y="1535850"/>
            <a:ext cx="4851075" cy="2681674"/>
          </a:xfrm>
          <a:prstGeom prst="rect">
            <a:avLst/>
          </a:prstGeom>
          <a:noFill/>
          <a:ln>
            <a:noFill/>
          </a:ln>
        </p:spPr>
      </p:pic>
      <p:sp>
        <p:nvSpPr>
          <p:cNvPr id="157" name="Google Shape;157;p20"/>
          <p:cNvSpPr txBox="1"/>
          <p:nvPr/>
        </p:nvSpPr>
        <p:spPr>
          <a:xfrm>
            <a:off x="311700" y="1017725"/>
            <a:ext cx="4666800" cy="4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Capture: Stereoscopic 360 with multiple lenses </a:t>
            </a:r>
            <a:endParaRPr/>
          </a:p>
        </p:txBody>
      </p:sp>
      <p:pic>
        <p:nvPicPr>
          <p:cNvPr id="158" name="Google Shape;158;p20"/>
          <p:cNvPicPr preferRelativeResize="0"/>
          <p:nvPr/>
        </p:nvPicPr>
        <p:blipFill>
          <a:blip r:embed="rId3">
            <a:alphaModFix/>
          </a:blip>
          <a:stretch>
            <a:fillRect/>
          </a:stretch>
        </p:blipFill>
        <p:spPr>
          <a:xfrm>
            <a:off x="5495575" y="3062475"/>
            <a:ext cx="1270651" cy="1597525"/>
          </a:xfrm>
          <a:prstGeom prst="rect">
            <a:avLst/>
          </a:prstGeom>
          <a:noFill/>
          <a:ln>
            <a:noFill/>
          </a:ln>
        </p:spPr>
      </p:pic>
      <p:pic>
        <p:nvPicPr>
          <p:cNvPr id="159" name="Google Shape;159;p20"/>
          <p:cNvPicPr preferRelativeResize="0"/>
          <p:nvPr/>
        </p:nvPicPr>
        <p:blipFill>
          <a:blip r:embed="rId3">
            <a:alphaModFix/>
          </a:blip>
          <a:stretch>
            <a:fillRect/>
          </a:stretch>
        </p:blipFill>
        <p:spPr>
          <a:xfrm>
            <a:off x="6766225" y="3062475"/>
            <a:ext cx="1270651" cy="1597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360 Video: </a:t>
            </a:r>
            <a:r>
              <a:rPr lang="en-GB" b="1"/>
              <a:t>Production</a:t>
            </a:r>
            <a:endParaRPr b="1"/>
          </a:p>
          <a:p>
            <a:pPr marL="0" lvl="0" indent="0" algn="l" rtl="0">
              <a:spcBef>
                <a:spcPts val="0"/>
              </a:spcBef>
              <a:spcAft>
                <a:spcPts val="0"/>
              </a:spcAft>
              <a:buNone/>
            </a:pPr>
            <a:endParaRPr/>
          </a:p>
        </p:txBody>
      </p:sp>
      <p:graphicFrame>
        <p:nvGraphicFramePr>
          <p:cNvPr id="165" name="Google Shape;165;p21"/>
          <p:cNvGraphicFramePr/>
          <p:nvPr/>
        </p:nvGraphicFramePr>
        <p:xfrm>
          <a:off x="1580100" y="1662175"/>
          <a:ext cx="5983800" cy="1828650"/>
        </p:xfrm>
        <a:graphic>
          <a:graphicData uri="http://schemas.openxmlformats.org/drawingml/2006/table">
            <a:tbl>
              <a:tblPr>
                <a:noFill/>
                <a:tableStyleId>{0B7F2A7C-082C-4D9E-871E-022F62EB4B75}</a:tableStyleId>
              </a:tblPr>
              <a:tblGrid>
                <a:gridCol w="2991900">
                  <a:extLst>
                    <a:ext uri="{9D8B030D-6E8A-4147-A177-3AD203B41FA5}">
                      <a16:colId xmlns:a16="http://schemas.microsoft.com/office/drawing/2014/main" val="20000"/>
                    </a:ext>
                  </a:extLst>
                </a:gridCol>
                <a:gridCol w="2991900">
                  <a:extLst>
                    <a:ext uri="{9D8B030D-6E8A-4147-A177-3AD203B41FA5}">
                      <a16:colId xmlns:a16="http://schemas.microsoft.com/office/drawing/2014/main" val="20001"/>
                    </a:ext>
                  </a:extLst>
                </a:gridCol>
              </a:tblGrid>
              <a:tr h="316350">
                <a:tc>
                  <a:txBody>
                    <a:bodyPr/>
                    <a:lstStyle/>
                    <a:p>
                      <a:pPr marL="0" lvl="0" indent="0" algn="l" rtl="0">
                        <a:spcBef>
                          <a:spcPts val="0"/>
                        </a:spcBef>
                        <a:spcAft>
                          <a:spcPts val="0"/>
                        </a:spcAft>
                        <a:buNone/>
                      </a:pPr>
                      <a:r>
                        <a:rPr lang="en-GB" sz="1200" b="1"/>
                        <a:t>Containers</a:t>
                      </a:r>
                      <a:endParaRPr sz="1200" b="1"/>
                    </a:p>
                  </a:txBody>
                  <a:tcPr marL="91425" marR="91425" marT="91425" marB="91425"/>
                </a:tc>
                <a:tc>
                  <a:txBody>
                    <a:bodyPr/>
                    <a:lstStyle/>
                    <a:p>
                      <a:pPr marL="0" lvl="0" indent="0" algn="l" rtl="0">
                        <a:spcBef>
                          <a:spcPts val="0"/>
                        </a:spcBef>
                        <a:spcAft>
                          <a:spcPts val="0"/>
                        </a:spcAft>
                        <a:buNone/>
                      </a:pPr>
                      <a:r>
                        <a:rPr lang="en-GB" sz="1200"/>
                        <a:t>MP4, MKV </a:t>
                      </a:r>
                      <a:endParaRPr sz="1200"/>
                    </a:p>
                  </a:txBody>
                  <a:tcPr marL="91425" marR="91425" marT="91425" marB="91425"/>
                </a:tc>
                <a:extLst>
                  <a:ext uri="{0D108BD9-81ED-4DB2-BD59-A6C34878D82A}">
                    <a16:rowId xmlns:a16="http://schemas.microsoft.com/office/drawing/2014/main" val="10000"/>
                  </a:ext>
                </a:extLst>
              </a:tr>
              <a:tr h="316350">
                <a:tc>
                  <a:txBody>
                    <a:bodyPr/>
                    <a:lstStyle/>
                    <a:p>
                      <a:pPr marL="0" lvl="0" indent="0" algn="l" rtl="0">
                        <a:spcBef>
                          <a:spcPts val="0"/>
                        </a:spcBef>
                        <a:spcAft>
                          <a:spcPts val="0"/>
                        </a:spcAft>
                        <a:buNone/>
                      </a:pPr>
                      <a:r>
                        <a:rPr lang="en-GB" sz="1200" b="1"/>
                        <a:t>Aspect Ratio </a:t>
                      </a:r>
                      <a:endParaRPr sz="1200" b="1"/>
                    </a:p>
                  </a:txBody>
                  <a:tcPr marL="91425" marR="91425" marT="91425" marB="91425"/>
                </a:tc>
                <a:tc>
                  <a:txBody>
                    <a:bodyPr/>
                    <a:lstStyle/>
                    <a:p>
                      <a:pPr marL="0" lvl="0" indent="0" algn="l" rtl="0">
                        <a:spcBef>
                          <a:spcPts val="0"/>
                        </a:spcBef>
                        <a:spcAft>
                          <a:spcPts val="0"/>
                        </a:spcAft>
                        <a:buNone/>
                      </a:pPr>
                      <a:r>
                        <a:rPr lang="en-GB" sz="1200"/>
                        <a:t>Equirectangular 2:1</a:t>
                      </a:r>
                      <a:endParaRPr sz="1200"/>
                    </a:p>
                  </a:txBody>
                  <a:tcPr marL="91425" marR="91425" marT="91425" marB="91425"/>
                </a:tc>
                <a:extLst>
                  <a:ext uri="{0D108BD9-81ED-4DB2-BD59-A6C34878D82A}">
                    <a16:rowId xmlns:a16="http://schemas.microsoft.com/office/drawing/2014/main" val="10001"/>
                  </a:ext>
                </a:extLst>
              </a:tr>
              <a:tr h="316350">
                <a:tc>
                  <a:txBody>
                    <a:bodyPr/>
                    <a:lstStyle/>
                    <a:p>
                      <a:pPr marL="0" lvl="0" indent="0" algn="l" rtl="0">
                        <a:spcBef>
                          <a:spcPts val="0"/>
                        </a:spcBef>
                        <a:spcAft>
                          <a:spcPts val="0"/>
                        </a:spcAft>
                        <a:buClr>
                          <a:schemeClr val="dk1"/>
                        </a:buClr>
                        <a:buSzPts val="1100"/>
                        <a:buFont typeface="Arial"/>
                        <a:buNone/>
                      </a:pPr>
                      <a:r>
                        <a:rPr lang="en-GB" sz="1200" b="1">
                          <a:solidFill>
                            <a:schemeClr val="dk1"/>
                          </a:solidFill>
                        </a:rPr>
                        <a:t>Frame rates </a:t>
                      </a:r>
                      <a:endParaRPr sz="1200" b="1"/>
                    </a:p>
                  </a:txBody>
                  <a:tcPr marL="91425" marR="91425" marT="91425" marB="91425"/>
                </a:tc>
                <a:tc>
                  <a:txBody>
                    <a:bodyPr/>
                    <a:lstStyle/>
                    <a:p>
                      <a:pPr marL="0" lvl="0" indent="0" algn="l" rtl="0">
                        <a:spcBef>
                          <a:spcPts val="0"/>
                        </a:spcBef>
                        <a:spcAft>
                          <a:spcPts val="0"/>
                        </a:spcAft>
                        <a:buNone/>
                      </a:pPr>
                      <a:r>
                        <a:rPr lang="en-GB" sz="1200"/>
                        <a:t>Commonly 60 fps</a:t>
                      </a:r>
                      <a:endParaRPr sz="1200"/>
                    </a:p>
                  </a:txBody>
                  <a:tcPr marL="91425" marR="91425" marT="91425" marB="91425"/>
                </a:tc>
                <a:extLst>
                  <a:ext uri="{0D108BD9-81ED-4DB2-BD59-A6C34878D82A}">
                    <a16:rowId xmlns:a16="http://schemas.microsoft.com/office/drawing/2014/main" val="10002"/>
                  </a:ext>
                </a:extLst>
              </a:tr>
              <a:tr h="316350">
                <a:tc>
                  <a:txBody>
                    <a:bodyPr/>
                    <a:lstStyle/>
                    <a:p>
                      <a:pPr marL="0" lvl="0" indent="0" algn="l" rtl="0">
                        <a:spcBef>
                          <a:spcPts val="0"/>
                        </a:spcBef>
                        <a:spcAft>
                          <a:spcPts val="0"/>
                        </a:spcAft>
                        <a:buNone/>
                      </a:pPr>
                      <a:r>
                        <a:rPr lang="en-GB" sz="1200" b="1"/>
                        <a:t>Resolution </a:t>
                      </a:r>
                      <a:endParaRPr sz="1200" b="1"/>
                    </a:p>
                  </a:txBody>
                  <a:tcPr marL="91425" marR="91425" marT="91425" marB="91425"/>
                </a:tc>
                <a:tc>
                  <a:txBody>
                    <a:bodyPr/>
                    <a:lstStyle/>
                    <a:p>
                      <a:pPr marL="0" lvl="0" indent="0" algn="l" rtl="0">
                        <a:spcBef>
                          <a:spcPts val="0"/>
                        </a:spcBef>
                        <a:spcAft>
                          <a:spcPts val="0"/>
                        </a:spcAft>
                        <a:buNone/>
                      </a:pPr>
                      <a:r>
                        <a:rPr lang="en-GB" sz="1200">
                          <a:solidFill>
                            <a:schemeClr val="dk1"/>
                          </a:solidFill>
                        </a:rPr>
                        <a:t>4096 x 2048- equivalent to 1024 FOV </a:t>
                      </a:r>
                      <a:endParaRPr sz="1200"/>
                    </a:p>
                  </a:txBody>
                  <a:tcPr marL="91425" marR="91425" marT="91425" marB="91425"/>
                </a:tc>
                <a:extLst>
                  <a:ext uri="{0D108BD9-81ED-4DB2-BD59-A6C34878D82A}">
                    <a16:rowId xmlns:a16="http://schemas.microsoft.com/office/drawing/2014/main" val="10003"/>
                  </a:ext>
                </a:extLst>
              </a:tr>
              <a:tr h="316350">
                <a:tc>
                  <a:txBody>
                    <a:bodyPr/>
                    <a:lstStyle/>
                    <a:p>
                      <a:pPr marL="0" lvl="0" indent="0" algn="l" rtl="0">
                        <a:spcBef>
                          <a:spcPts val="0"/>
                        </a:spcBef>
                        <a:spcAft>
                          <a:spcPts val="0"/>
                        </a:spcAft>
                        <a:buNone/>
                      </a:pPr>
                      <a:r>
                        <a:rPr lang="en-GB" sz="1200" b="1"/>
                        <a:t>Compression </a:t>
                      </a:r>
                      <a:endParaRPr sz="1200" b="1"/>
                    </a:p>
                  </a:txBody>
                  <a:tcPr marL="91425" marR="91425" marT="91425" marB="91425"/>
                </a:tc>
                <a:tc>
                  <a:txBody>
                    <a:bodyPr/>
                    <a:lstStyle/>
                    <a:p>
                      <a:pPr marL="0" lvl="0" indent="0" algn="l" rtl="0">
                        <a:spcBef>
                          <a:spcPts val="0"/>
                        </a:spcBef>
                        <a:spcAft>
                          <a:spcPts val="0"/>
                        </a:spcAft>
                        <a:buNone/>
                      </a:pPr>
                      <a:r>
                        <a:rPr lang="en-GB" sz="1200"/>
                        <a:t>H264, H265 </a:t>
                      </a:r>
                      <a:endParaRPr sz="1200"/>
                    </a:p>
                  </a:txBody>
                  <a:tcPr marL="91425" marR="91425" marT="91425" marB="91425"/>
                </a:tc>
                <a:extLst>
                  <a:ext uri="{0D108BD9-81ED-4DB2-BD59-A6C34878D82A}">
                    <a16:rowId xmlns:a16="http://schemas.microsoft.com/office/drawing/2014/main" val="10004"/>
                  </a:ext>
                </a:extLst>
              </a:tr>
            </a:tbl>
          </a:graphicData>
        </a:graphic>
      </p:graphicFrame>
      <p:sp>
        <p:nvSpPr>
          <p:cNvPr id="166" name="Google Shape;166;p21"/>
          <p:cNvSpPr txBox="1"/>
          <p:nvPr/>
        </p:nvSpPr>
        <p:spPr>
          <a:xfrm>
            <a:off x="311700" y="940375"/>
            <a:ext cx="47100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Common file characteristics </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3945</Words>
  <Application>Microsoft Office PowerPoint</Application>
  <PresentationFormat>On-screen Show (16:9)</PresentationFormat>
  <Paragraphs>361</Paragraphs>
  <Slides>29</Slides>
  <Notes>29</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29</vt:i4>
      </vt:variant>
    </vt:vector>
  </HeadingPairs>
  <TitlesOfParts>
    <vt:vector size="31" baseType="lpstr">
      <vt:lpstr>Arial</vt:lpstr>
      <vt:lpstr>Simple Light</vt:lpstr>
      <vt:lpstr>Developing a High Level Preservation Strategy for Virtual Reality Artworks</vt:lpstr>
      <vt:lpstr>Introduction</vt:lpstr>
      <vt:lpstr>VR System Overview: Hardware</vt:lpstr>
      <vt:lpstr>VR System Overview: Software</vt:lpstr>
      <vt:lpstr>VR Platform Fragmentation</vt:lpstr>
      <vt:lpstr>360 Video: Production </vt:lpstr>
      <vt:lpstr>360 Video: Production </vt:lpstr>
      <vt:lpstr>360 Video: Production  </vt:lpstr>
      <vt:lpstr>360 Video: Production </vt:lpstr>
      <vt:lpstr>360 Video: Playback  </vt:lpstr>
      <vt:lpstr>360 Video: Playback  </vt:lpstr>
      <vt:lpstr>360 Video: Playback  </vt:lpstr>
      <vt:lpstr>360 Video: Playback  </vt:lpstr>
      <vt:lpstr>360 Audio: Production  </vt:lpstr>
      <vt:lpstr>360 Audio: Production  </vt:lpstr>
      <vt:lpstr>360 Audio: Playback  </vt:lpstr>
      <vt:lpstr>Real-Time 3D: Production</vt:lpstr>
      <vt:lpstr>3D Modelling: Meshes and UVs</vt:lpstr>
      <vt:lpstr>3D Modelling: Materials and Textures</vt:lpstr>
      <vt:lpstr>Real-Time 3D: Production</vt:lpstr>
      <vt:lpstr>Screenshot of Unity/UDK</vt:lpstr>
      <vt:lpstr>Real-Time 3D: Playback</vt:lpstr>
      <vt:lpstr>Rendering Pipeline</vt:lpstr>
      <vt:lpstr>VR Rendering Pipeline</vt:lpstr>
      <vt:lpstr>Lens Distortion</vt:lpstr>
      <vt:lpstr>Timewarp &amp; Spacewarp</vt:lpstr>
      <vt:lpstr>An Open Standard for VR Runtimes?</vt:lpstr>
      <vt:lpstr>Next Steps: Exploring Preservation Strategies</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 High Level Preservation Strategy for Virtual Reality Artworks</dc:title>
  <cp:lastModifiedBy>Tom</cp:lastModifiedBy>
  <cp:revision>3</cp:revision>
  <cp:lastPrinted>2018-10-24T15:48:10Z</cp:lastPrinted>
  <dcterms:modified xsi:type="dcterms:W3CDTF">2018-10-25T11:07:22Z</dcterms:modified>
</cp:coreProperties>
</file>